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2" r:id="rId1"/>
  </p:sldMasterIdLst>
  <p:notesMasterIdLst>
    <p:notesMasterId r:id="rId21"/>
  </p:notesMasterIdLst>
  <p:handoutMasterIdLst>
    <p:handoutMasterId r:id="rId22"/>
  </p:handoutMasterIdLst>
  <p:sldIdLst>
    <p:sldId id="265" r:id="rId2"/>
    <p:sldId id="308" r:id="rId3"/>
    <p:sldId id="307" r:id="rId4"/>
    <p:sldId id="312" r:id="rId5"/>
    <p:sldId id="300" r:id="rId6"/>
    <p:sldId id="310" r:id="rId7"/>
    <p:sldId id="281" r:id="rId8"/>
    <p:sldId id="304" r:id="rId9"/>
    <p:sldId id="305" r:id="rId10"/>
    <p:sldId id="309" r:id="rId11"/>
    <p:sldId id="311" r:id="rId12"/>
    <p:sldId id="313" r:id="rId13"/>
    <p:sldId id="314" r:id="rId14"/>
    <p:sldId id="316" r:id="rId15"/>
    <p:sldId id="317" r:id="rId16"/>
    <p:sldId id="306" r:id="rId17"/>
    <p:sldId id="318" r:id="rId18"/>
    <p:sldId id="319" r:id="rId19"/>
    <p:sldId id="26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29B"/>
    <a:srgbClr val="FF8F1C"/>
    <a:srgbClr val="77B0D6"/>
    <a:srgbClr val="7F6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195"/>
    <p:restoredTop sz="83929"/>
  </p:normalViewPr>
  <p:slideViewPr>
    <p:cSldViewPr snapToGrid="0" snapToObjects="1">
      <p:cViewPr varScale="1">
        <p:scale>
          <a:sx n="89" d="100"/>
          <a:sy n="89" d="100"/>
        </p:scale>
        <p:origin x="630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192.168.50.1\Shared\Communications\Presentations\Abridged%20Pie%20Chart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192.168.50.1\Shared\Communications\Presentations\Abridged%20Pie%20Chart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Sheet1!$B$2</c:f>
              <c:strCache>
                <c:ptCount val="1"/>
                <c:pt idx="0">
                  <c:v>2014</c:v>
                </c:pt>
              </c:strCache>
            </c:strRef>
          </c:tx>
          <c:dPt>
            <c:idx val="0"/>
            <c:bubble3D val="0"/>
            <c:spPr>
              <a:solidFill>
                <a:srgbClr val="77B0D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F2D-45B1-9CE2-519DFA1118AD}"/>
              </c:ext>
            </c:extLst>
          </c:dPt>
          <c:dPt>
            <c:idx val="1"/>
            <c:bubble3D val="0"/>
            <c:spPr>
              <a:solidFill>
                <a:srgbClr val="00629B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F2D-45B1-9CE2-519DFA1118AD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Sheet1!$A$3:$A$4</c:f>
              <c:strCache>
                <c:ptCount val="2"/>
                <c:pt idx="0">
                  <c:v>Abridged</c:v>
                </c:pt>
                <c:pt idx="1">
                  <c:v>Full</c:v>
                </c:pt>
              </c:strCache>
            </c:strRef>
          </c:cat>
          <c:val>
            <c:numRef>
              <c:f>Sheet1!$B$3:$B$4</c:f>
              <c:numCache>
                <c:formatCode>0%</c:formatCode>
                <c:ptCount val="2"/>
                <c:pt idx="0">
                  <c:v>7.0000000000000007E-2</c:v>
                </c:pt>
                <c:pt idx="1">
                  <c:v>0.93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2D-45B1-9CE2-519DFA1118AD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Sheet1!$B$6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00629B"/>
            </a:solidFill>
          </c:spPr>
          <c:dPt>
            <c:idx val="0"/>
            <c:bubble3D val="0"/>
            <c:spPr>
              <a:solidFill>
                <a:srgbClr val="77B0D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9C75-4BF5-A15C-F96BD1CC08E1}"/>
              </c:ext>
            </c:extLst>
          </c:dPt>
          <c:dPt>
            <c:idx val="1"/>
            <c:bubble3D val="0"/>
            <c:spPr>
              <a:solidFill>
                <a:srgbClr val="00629B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9C75-4BF5-A15C-F96BD1CC08E1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Sheet1!$A$7:$A$8</c:f>
              <c:strCache>
                <c:ptCount val="2"/>
                <c:pt idx="0">
                  <c:v>Abridged</c:v>
                </c:pt>
                <c:pt idx="1">
                  <c:v>Full</c:v>
                </c:pt>
              </c:strCache>
            </c:strRef>
          </c:cat>
          <c:val>
            <c:numRef>
              <c:f>Sheet1!$B$7:$B$8</c:f>
              <c:numCache>
                <c:formatCode>0%</c:formatCode>
                <c:ptCount val="2"/>
                <c:pt idx="0">
                  <c:v>0.27</c:v>
                </c:pt>
                <c:pt idx="1">
                  <c:v>0.73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C75-4BF5-A15C-F96BD1CC08E1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5AE0E-8B5A-C04B-8015-D817D17D0BC9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89ECB-1FFD-D240-8B29-6C1E3A5643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655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925AF2-5DDA-6748-8F66-C672E2A98BBE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FF2BA7-695F-9940-9AB3-443569C4A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556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472121-7066-A342-9838-FF724491E5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644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34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73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3731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044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6710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6887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889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26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7856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F2BA7-695F-9940-9AB3-443569C4A4E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120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611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047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20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9CFE4-BEA4-1147-AE3E-816F84EB09DA}" type="datetimeFigureOut">
              <a:rPr lang="en-US" smtClean="0"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FCB53-7D86-A941-8435-E90D23A08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34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rishstatutebook.ie/eli/2014/act/38/section/326/enacted/en/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google.ie/search?q=dper+circular+13/2014&amp;oq=dper+circular+13/2014&amp;aqs=chrome..69i57.10955j0j7&amp;sourceid=chrome&amp;ie=UTF-8" TargetMode="External"/><Relationship Id="rId4" Type="http://schemas.openxmlformats.org/officeDocument/2006/relationships/hyperlink" Target="http://www.irishstatutebook.ie/eli/2009/act/6/section/39/enacted/en/html#sec39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goodgovernanceawards.ie/winners-2016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benefacts.ie" TargetMode="External"/><Relationship Id="rId2" Type="http://schemas.openxmlformats.org/officeDocument/2006/relationships/hyperlink" Target="mailto:patriciaquinn@benefacts.ie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png"/><Relationship Id="rId5" Type="http://schemas.openxmlformats.org/officeDocument/2006/relationships/image" Target="../media/image13.tiff"/><Relationship Id="rId4" Type="http://schemas.openxmlformats.org/officeDocument/2006/relationships/hyperlink" Target="http://www.benefacts.i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3113" y="1915105"/>
            <a:ext cx="7626096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>
                    <a:lumMod val="95000"/>
                  </a:schemeClr>
                </a:solidFill>
              </a:rPr>
              <a:t>Transparency in Action </a:t>
            </a:r>
          </a:p>
          <a:p>
            <a:r>
              <a:rPr lang="en-US" sz="4800" dirty="0">
                <a:solidFill>
                  <a:schemeClr val="bg1">
                    <a:lumMod val="95000"/>
                  </a:schemeClr>
                </a:solidFill>
              </a:rPr>
              <a:t>Disclosure Practices in Irish Charities Today</a:t>
            </a:r>
          </a:p>
          <a:p>
            <a:endParaRPr lang="en-US" sz="28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Wednesday 28</a:t>
            </a:r>
            <a:r>
              <a:rPr lang="en-US" sz="2400" baseline="30000" dirty="0">
                <a:solidFill>
                  <a:schemeClr val="bg1"/>
                </a:solidFill>
              </a:rPr>
              <a:t>th</a:t>
            </a:r>
            <a:r>
              <a:rPr lang="en-US" sz="2400" dirty="0">
                <a:solidFill>
                  <a:schemeClr val="bg1"/>
                </a:solidFill>
              </a:rPr>
              <a:t>  June, 2017</a:t>
            </a:r>
          </a:p>
          <a:p>
            <a:r>
              <a:rPr lang="en-US" sz="2400" dirty="0">
                <a:solidFill>
                  <a:schemeClr val="bg1"/>
                </a:solidFill>
              </a:rPr>
              <a:t>Patricia Quinn (MD) 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endParaRPr lang="en-US" sz="48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923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7446" y="230467"/>
            <a:ext cx="52498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E" sz="4000" dirty="0">
                <a:solidFill>
                  <a:srgbClr val="FF8F1C"/>
                </a:solidFill>
                <a:latin typeface="+mj-lt"/>
              </a:rPr>
              <a:t>The disclosure spectrum</a:t>
            </a:r>
            <a:endParaRPr lang="en-US" sz="4000" dirty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7446" y="841580"/>
            <a:ext cx="1170698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8950" indent="-477838">
              <a:buFontTx/>
              <a:buAutoNum type="arabicPlain"/>
            </a:pPr>
            <a:r>
              <a:rPr lang="en-US" dirty="0">
                <a:solidFill>
                  <a:srgbClr val="005492"/>
                </a:solidFill>
              </a:rPr>
              <a:t>Mandatory company disclosures – prepared by the Directors, adopted by the Members, returned to the Companies Registration Office (which makes them public) at least once a year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Constitution (and any changes) and company details in the first instance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Secretary and Directors names; dates of appointment/retirement; other Directorships, other company disclosures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Annual company return including Directors report and financial statements </a:t>
            </a:r>
            <a:r>
              <a:rPr lang="en-US" dirty="0">
                <a:solidFill>
                  <a:srgbClr val="005492"/>
                </a:solidFill>
                <a:hlinkClick r:id="rId3"/>
              </a:rPr>
              <a:t>http://www.irishstatutebook.ie/eli/2014/act/38/section/326/enacted/en/html</a:t>
            </a:r>
            <a:endParaRPr lang="en-US" dirty="0">
              <a:solidFill>
                <a:srgbClr val="005492"/>
              </a:solidFill>
            </a:endParaRPr>
          </a:p>
          <a:p>
            <a:pPr marL="488950" indent="-477838">
              <a:buFontTx/>
              <a:buAutoNum type="arabicPlain"/>
            </a:pPr>
            <a:endParaRPr lang="en-US" dirty="0">
              <a:solidFill>
                <a:srgbClr val="005492"/>
              </a:solidFill>
            </a:endParaRPr>
          </a:p>
          <a:p>
            <a:pPr marL="488950" indent="-477838">
              <a:buFontTx/>
              <a:buAutoNum type="arabicPlain"/>
            </a:pPr>
            <a:r>
              <a:rPr lang="en-US" dirty="0">
                <a:solidFill>
                  <a:srgbClr val="005492"/>
                </a:solidFill>
              </a:rPr>
              <a:t>Mandatory charity disclosures at least once a year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Narrative and financial return to the Charities Regulatory Authority (Charities Act S.39)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Financial statements for non-companies </a:t>
            </a:r>
            <a:r>
              <a:rPr lang="en-US" dirty="0">
                <a:solidFill>
                  <a:srgbClr val="005492"/>
                </a:solidFill>
                <a:hlinkClick r:id="rId4"/>
              </a:rPr>
              <a:t>http://www.irishstatutebook.ie/eli/2009/act/6/section/39/enacted/en/html#sec39</a:t>
            </a:r>
            <a:endParaRPr lang="en-US" dirty="0">
              <a:solidFill>
                <a:srgbClr val="005492"/>
              </a:solidFill>
            </a:endParaRPr>
          </a:p>
          <a:p>
            <a:pPr marL="488950" indent="-477838">
              <a:buFontTx/>
              <a:buAutoNum type="arabicPlain"/>
            </a:pPr>
            <a:endParaRPr lang="en-US" dirty="0">
              <a:solidFill>
                <a:srgbClr val="005492"/>
              </a:solidFill>
            </a:endParaRPr>
          </a:p>
          <a:p>
            <a:pPr marL="488950" indent="-477838">
              <a:buFontTx/>
              <a:buAutoNum type="arabicPlain"/>
            </a:pPr>
            <a:r>
              <a:rPr lang="en-US" dirty="0">
                <a:solidFill>
                  <a:srgbClr val="005492"/>
                </a:solidFill>
              </a:rPr>
              <a:t>Mandatory disclosures to funders</a:t>
            </a:r>
          </a:p>
          <a:p>
            <a:pPr marL="946150" lvl="3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5492"/>
                </a:solidFill>
              </a:rPr>
              <a:t>Department of Public Expenditure &amp; Reform Circular 13/2014</a:t>
            </a:r>
          </a:p>
          <a:p>
            <a:pPr marL="946150" lvl="3" indent="-36513">
              <a:buClr>
                <a:srgbClr val="FF8F1C"/>
              </a:buClr>
            </a:pPr>
            <a:r>
              <a:rPr lang="en-US" dirty="0">
                <a:hlinkClick r:id="rId5"/>
              </a:rPr>
              <a:t>	</a:t>
            </a:r>
            <a:r>
              <a:rPr lang="en-US" dirty="0">
                <a:hlinkClick r:id="rId5"/>
              </a:rPr>
              <a:t>https://www.google.ie/search?q=dper+circular+13%2F2014&amp;oq=dper+circular+13%2F2014&amp;aqs=chrome..69i57.10955j0j7&amp;sourceid=chrome&amp;ie=UTF-8</a:t>
            </a:r>
            <a:endParaRPr lang="en-US" dirty="0"/>
          </a:p>
          <a:p>
            <a:pPr marL="11113" lvl="3">
              <a:buClr>
                <a:srgbClr val="FF8F1C"/>
              </a:buClr>
            </a:pPr>
            <a:endParaRPr lang="en-US" dirty="0"/>
          </a:p>
          <a:p>
            <a:pPr marL="488950" lvl="3" indent="-477838">
              <a:buClr>
                <a:srgbClr val="00629B"/>
              </a:buClr>
              <a:buAutoNum type="arabicPlain" startAt="4"/>
            </a:pPr>
            <a:r>
              <a:rPr lang="en-US" dirty="0">
                <a:solidFill>
                  <a:srgbClr val="00629B"/>
                </a:solidFill>
              </a:rPr>
              <a:t>Voluntary public disclosures: each charity’s own approach to telling its own story </a:t>
            </a:r>
          </a:p>
          <a:p>
            <a:pPr marL="946150" lvl="4" indent="-477838">
              <a:buClr>
                <a:srgbClr val="FF8F1C"/>
              </a:buClr>
              <a:buFont typeface="Wingdings" charset="2"/>
              <a:buChar char="§"/>
            </a:pPr>
            <a:r>
              <a:rPr lang="en-US" dirty="0">
                <a:solidFill>
                  <a:srgbClr val="00629B"/>
                </a:solidFill>
              </a:rPr>
              <a:t>Website, </a:t>
            </a:r>
            <a:r>
              <a:rPr lang="en-US" dirty="0" err="1">
                <a:solidFill>
                  <a:srgbClr val="00629B"/>
                </a:solidFill>
              </a:rPr>
              <a:t>facebook</a:t>
            </a:r>
            <a:r>
              <a:rPr lang="en-US" dirty="0">
                <a:solidFill>
                  <a:srgbClr val="00629B"/>
                </a:solidFill>
              </a:rPr>
              <a:t>, published annual reports </a:t>
            </a:r>
            <a:r>
              <a:rPr lang="en-US" dirty="0" err="1">
                <a:solidFill>
                  <a:srgbClr val="00629B"/>
                </a:solidFill>
              </a:rPr>
              <a:t>etc</a:t>
            </a:r>
            <a:endParaRPr lang="en-US" dirty="0">
              <a:solidFill>
                <a:srgbClr val="00629B"/>
              </a:solidFill>
            </a:endParaRPr>
          </a:p>
          <a:p>
            <a:pPr marL="488950" lvl="2" indent="-477838">
              <a:buClr>
                <a:srgbClr val="FF8F1C"/>
              </a:buClr>
            </a:pPr>
            <a:endParaRPr lang="en-US" sz="2000" dirty="0">
              <a:solidFill>
                <a:srgbClr val="005492"/>
              </a:solidFill>
            </a:endParaRPr>
          </a:p>
          <a:p>
            <a:pPr marL="854075" lvl="1" indent="-457200">
              <a:buClr>
                <a:srgbClr val="FF8F1C"/>
              </a:buClr>
              <a:buFont typeface="+mj-lt"/>
              <a:buAutoNum type="arabicPlain"/>
            </a:pPr>
            <a:endParaRPr lang="en-US" sz="2200" dirty="0">
              <a:solidFill>
                <a:srgbClr val="005492"/>
              </a:solidFill>
            </a:endParaRPr>
          </a:p>
          <a:p>
            <a:pPr marL="838200" indent="-838200">
              <a:buFontTx/>
              <a:buAutoNum type="arabicPlain"/>
            </a:pPr>
            <a:endParaRPr lang="en-US" dirty="0">
              <a:solidFill>
                <a:srgbClr val="005492"/>
              </a:solidFill>
            </a:endParaRPr>
          </a:p>
          <a:p>
            <a:pPr marL="838200" indent="-838200">
              <a:buAutoNum type="arabicPlain"/>
            </a:pPr>
            <a:endParaRPr lang="en-US" dirty="0">
              <a:solidFill>
                <a:srgbClr val="0054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287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30467"/>
            <a:ext cx="1063342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E" sz="4000" dirty="0">
                <a:solidFill>
                  <a:srgbClr val="FF8F1C"/>
                </a:solidFill>
                <a:latin typeface="+mj-lt"/>
              </a:rPr>
              <a:t>Disclosure in practice: new minimum standard for </a:t>
            </a:r>
          </a:p>
          <a:p>
            <a:r>
              <a:rPr lang="en-IE" sz="4000" dirty="0">
                <a:solidFill>
                  <a:srgbClr val="FF8F1C"/>
                </a:solidFill>
                <a:latin typeface="+mj-lt"/>
              </a:rPr>
              <a:t>companies (FRS 102), some divergent trends…</a:t>
            </a:r>
            <a:endParaRPr lang="en-US" sz="4000" dirty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29926" y="1949367"/>
            <a:ext cx="11195255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lvl="1" indent="-514350">
              <a:buClr>
                <a:srgbClr val="00629B"/>
              </a:buClr>
              <a:buAutoNum type="alphaLcParenR"/>
            </a:pPr>
            <a:r>
              <a:rPr lang="en-US" sz="2800" dirty="0">
                <a:solidFill>
                  <a:srgbClr val="005492"/>
                </a:solidFill>
              </a:rPr>
              <a:t>FRS 102 requires all company Directors to provide a narrative report, disclose salary levels in bands of €10,000 above €70,000</a:t>
            </a:r>
          </a:p>
          <a:p>
            <a:pPr marL="1143000" lvl="1" indent="-514350">
              <a:buClr>
                <a:srgbClr val="00629B"/>
              </a:buClr>
              <a:buAutoNum type="alphaLcParenR"/>
            </a:pPr>
            <a:endParaRPr lang="en-US" sz="2800" dirty="0">
              <a:solidFill>
                <a:srgbClr val="005492"/>
              </a:solidFill>
            </a:endParaRPr>
          </a:p>
          <a:p>
            <a:pPr marL="1143000" lvl="1" indent="-514350">
              <a:buClr>
                <a:srgbClr val="00629B"/>
              </a:buClr>
              <a:buAutoNum type="alphaLcParenR"/>
            </a:pPr>
            <a:r>
              <a:rPr lang="en-US" sz="2800" dirty="0">
                <a:solidFill>
                  <a:srgbClr val="005492"/>
                </a:solidFill>
              </a:rPr>
              <a:t>Companies Act 2014 has extended eligibility for abridged financial reporting to CLGs: 4-fold increase in charities filing abridged financial statements</a:t>
            </a:r>
          </a:p>
          <a:p>
            <a:pPr marL="1431925" lvl="1" indent="-314325">
              <a:buClr>
                <a:srgbClr val="FF8F1C"/>
              </a:buClr>
              <a:buFont typeface="Wingdings" charset="2"/>
              <a:buChar char="§"/>
            </a:pPr>
            <a:endParaRPr lang="en-US" sz="2800" dirty="0">
              <a:solidFill>
                <a:srgbClr val="005492"/>
              </a:solidFill>
            </a:endParaRPr>
          </a:p>
          <a:p>
            <a:pPr marL="1117600" indent="-488950"/>
            <a:r>
              <a:rPr lang="en-US" sz="2800" dirty="0">
                <a:solidFill>
                  <a:srgbClr val="005492"/>
                </a:solidFill>
              </a:rPr>
              <a:t>c)	Sector leaders have adopted enhanced financial reporting: steady increase in charities adopting Charities SORP</a:t>
            </a:r>
          </a:p>
          <a:p>
            <a:pPr marL="1196975" lvl="2" indent="-342900">
              <a:buClr>
                <a:srgbClr val="FF8F1C"/>
              </a:buClr>
              <a:buFont typeface="Wingdings" charset="2"/>
              <a:buChar char="v"/>
            </a:pPr>
            <a:endParaRPr lang="en-US" sz="2000" dirty="0">
              <a:solidFill>
                <a:srgbClr val="005492"/>
              </a:solidFill>
            </a:endParaRPr>
          </a:p>
          <a:p>
            <a:pPr marL="854075" lvl="2">
              <a:buClr>
                <a:srgbClr val="FF8F1C"/>
              </a:buClr>
            </a:pPr>
            <a:endParaRPr lang="en-US" sz="2000" dirty="0">
              <a:solidFill>
                <a:srgbClr val="005492"/>
              </a:solidFill>
            </a:endParaRPr>
          </a:p>
          <a:p>
            <a:pPr marL="854075" lvl="1" indent="-457200">
              <a:buClr>
                <a:srgbClr val="FF8F1C"/>
              </a:buClr>
              <a:buFont typeface="+mj-lt"/>
              <a:buAutoNum type="arabicPlain"/>
            </a:pPr>
            <a:endParaRPr lang="en-US" sz="2200" dirty="0">
              <a:solidFill>
                <a:srgbClr val="005492"/>
              </a:solidFill>
            </a:endParaRPr>
          </a:p>
          <a:p>
            <a:pPr marL="838200" indent="-838200">
              <a:buFontTx/>
              <a:buAutoNum type="arabicPlain"/>
            </a:pPr>
            <a:endParaRPr lang="en-US" dirty="0">
              <a:solidFill>
                <a:srgbClr val="005492"/>
              </a:solidFill>
            </a:endParaRPr>
          </a:p>
          <a:p>
            <a:pPr marL="838200" indent="-838200">
              <a:buAutoNum type="arabicPlain"/>
            </a:pPr>
            <a:endParaRPr lang="en-US" dirty="0">
              <a:solidFill>
                <a:srgbClr val="0054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107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37874"/>
            <a:ext cx="102449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E" sz="3600" dirty="0">
                <a:solidFill>
                  <a:srgbClr val="FF8F1C"/>
                </a:solidFill>
                <a:latin typeface="+mj-lt"/>
              </a:rPr>
              <a:t>… and leadership within the sector in raising standards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48" y="984205"/>
            <a:ext cx="10972800" cy="559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803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262456" y="1996741"/>
            <a:ext cx="5731510" cy="4629150"/>
          </a:xfrm>
          <a:prstGeom prst="rect">
            <a:avLst/>
          </a:prstGeom>
          <a:noFill/>
          <a:ln>
            <a:noFill/>
            <a:prstDash/>
          </a:ln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6890085" y="1019175"/>
            <a:ext cx="5181600" cy="5838825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4" name="TextBox 3"/>
          <p:cNvSpPr txBox="1"/>
          <p:nvPr/>
        </p:nvSpPr>
        <p:spPr>
          <a:xfrm>
            <a:off x="262456" y="192505"/>
            <a:ext cx="68988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8F1C"/>
                </a:solidFill>
                <a:latin typeface="+mj-lt"/>
              </a:rPr>
              <a:t>Narrative disclosures vary widely</a:t>
            </a:r>
          </a:p>
        </p:txBody>
      </p:sp>
    </p:spTree>
    <p:extLst>
      <p:ext uri="{BB962C8B-B14F-4D97-AF65-F5344CB8AC3E}">
        <p14:creationId xmlns:p14="http://schemas.microsoft.com/office/powerpoint/2010/main" val="3209910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74" y="833094"/>
            <a:ext cx="10716126" cy="60249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25208"/>
            <a:ext cx="12107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8F1C"/>
                </a:solidFill>
                <a:latin typeface="+mj-lt"/>
              </a:rPr>
              <a:t>FRS 102 means we now have trend data on remuneration</a:t>
            </a:r>
          </a:p>
        </p:txBody>
      </p:sp>
    </p:spTree>
    <p:extLst>
      <p:ext uri="{BB962C8B-B14F-4D97-AF65-F5344CB8AC3E}">
        <p14:creationId xmlns:p14="http://schemas.microsoft.com/office/powerpoint/2010/main" val="428385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" y="123826"/>
            <a:ext cx="12001500" cy="866774"/>
          </a:xfrm>
        </p:spPr>
        <p:txBody>
          <a:bodyPr>
            <a:normAutofit/>
          </a:bodyPr>
          <a:lstStyle/>
          <a:p>
            <a:r>
              <a:rPr lang="en-IE" sz="3400" b="1" dirty="0">
                <a:solidFill>
                  <a:srgbClr val="FF8F1C"/>
                </a:solidFill>
              </a:rPr>
              <a:t>A quarter of charities are publishing abridged financial statements</a:t>
            </a:r>
            <a:endParaRPr lang="en-US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4966378"/>
            <a:ext cx="11590453" cy="1623108"/>
          </a:xfrm>
        </p:spPr>
        <p:txBody>
          <a:bodyPr>
            <a:normAutofit fontScale="92500" lnSpcReduction="10000"/>
          </a:bodyPr>
          <a:lstStyle/>
          <a:p>
            <a:pPr marL="444500" indent="-444500">
              <a:buClr>
                <a:srgbClr val="FF8F1C"/>
              </a:buClr>
              <a:buFont typeface="Wingdings" charset="2"/>
              <a:buChar char="v"/>
            </a:pPr>
            <a:r>
              <a:rPr lang="en-GB" dirty="0">
                <a:solidFill>
                  <a:srgbClr val="00629B"/>
                </a:solidFill>
              </a:rPr>
              <a:t>Permitted for CLGs under the Companies Act, 2014</a:t>
            </a:r>
          </a:p>
          <a:p>
            <a:pPr marL="444500" indent="-444500">
              <a:buClr>
                <a:srgbClr val="FF8F1C"/>
              </a:buClr>
              <a:buFont typeface="Wingdings" charset="2"/>
              <a:buChar char="v"/>
            </a:pPr>
            <a:r>
              <a:rPr lang="en-GB" dirty="0">
                <a:solidFill>
                  <a:srgbClr val="00629B"/>
                </a:solidFill>
              </a:rPr>
              <a:t>Provides balance sheet, auditor’s report, notes to the accounts - but no income and expenditure data</a:t>
            </a:r>
          </a:p>
          <a:p>
            <a:pPr marL="444500" indent="-444500">
              <a:buClr>
                <a:srgbClr val="FF8F1C"/>
              </a:buClr>
              <a:buFont typeface="Wingdings" charset="2"/>
              <a:buChar char="v"/>
            </a:pPr>
            <a:r>
              <a:rPr lang="en-GB" dirty="0">
                <a:solidFill>
                  <a:srgbClr val="00629B"/>
                </a:solidFill>
              </a:rPr>
              <a:t>Source of concern to funders, regulators, public</a:t>
            </a:r>
            <a:endParaRPr lang="en-US" dirty="0">
              <a:solidFill>
                <a:srgbClr val="7F6000"/>
              </a:solidFill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CF843D29-3244-4B15-91C2-79FE639939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9982278"/>
              </p:ext>
            </p:extLst>
          </p:nvPr>
        </p:nvGraphicFramePr>
        <p:xfrm>
          <a:off x="623958" y="990600"/>
          <a:ext cx="4572000" cy="3680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4989B76-85C9-44BE-972C-E492FEFB43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2699215"/>
              </p:ext>
            </p:extLst>
          </p:nvPr>
        </p:nvGraphicFramePr>
        <p:xfrm>
          <a:off x="5629416" y="990600"/>
          <a:ext cx="4572000" cy="3680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587392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324" y="913386"/>
            <a:ext cx="114284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dirty="0">
              <a:solidFill>
                <a:srgbClr val="00549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26" y="752809"/>
            <a:ext cx="10721754" cy="610519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74394"/>
            <a:ext cx="11768158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dirty="0">
                <a:solidFill>
                  <a:srgbClr val="FF8F1C"/>
                </a:solidFill>
                <a:latin typeface="+mj-lt"/>
              </a:rPr>
              <a:t>The use of SORP is growing steadily – but still &lt;10% of all charities</a:t>
            </a:r>
          </a:p>
        </p:txBody>
      </p:sp>
    </p:spTree>
    <p:extLst>
      <p:ext uri="{BB962C8B-B14F-4D97-AF65-F5344CB8AC3E}">
        <p14:creationId xmlns:p14="http://schemas.microsoft.com/office/powerpoint/2010/main" val="2055405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324" y="913386"/>
            <a:ext cx="114284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dirty="0">
              <a:solidFill>
                <a:srgbClr val="00549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851554"/>
              </p:ext>
            </p:extLst>
          </p:nvPr>
        </p:nvGraphicFramePr>
        <p:xfrm>
          <a:off x="558851" y="1797899"/>
          <a:ext cx="10274300" cy="47199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143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6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969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62388">
                <a:tc>
                  <a:txBody>
                    <a:bodyPr/>
                    <a:lstStyle/>
                    <a:p>
                      <a:pPr algn="l" fontAlgn="t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r" fontAlgn="t">
                        <a:tabLst/>
                      </a:pPr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Number of nonprofits in that sector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indent="276225" algn="r" fontAlgn="t">
                        <a:tabLst/>
                      </a:pPr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SORP reporters as % of nonprofits in that sector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Social Services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1913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5.49%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International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346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19.65%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Health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707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9.62%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Development, Housing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3063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2.22%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Arts, Culture, Media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913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6.35%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Education, Research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5155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0.97%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Philanthropy, Voluntarism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800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4.88%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Religion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1302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3.00%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Advocacy, Law, Politics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370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6.22%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Professional, Vocational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959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1.25%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Environment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739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1.22%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901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Recreation, Sports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>
                          <a:effectLst/>
                          <a:latin typeface="+mn-lt"/>
                        </a:rPr>
                        <a:t>3181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0.09%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5155" y="329118"/>
            <a:ext cx="118669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8F1C"/>
                </a:solidFill>
                <a:latin typeface="+mj-lt"/>
              </a:rPr>
              <a:t>International development, health, arts are the leading sectors </a:t>
            </a:r>
          </a:p>
          <a:p>
            <a:r>
              <a:rPr lang="en-US" sz="3600" dirty="0">
                <a:solidFill>
                  <a:srgbClr val="FF8F1C"/>
                </a:solidFill>
                <a:latin typeface="+mj-lt"/>
              </a:rPr>
              <a:t>to adopt Charities SORP</a:t>
            </a:r>
          </a:p>
        </p:txBody>
      </p:sp>
    </p:spTree>
    <p:extLst>
      <p:ext uri="{BB962C8B-B14F-4D97-AF65-F5344CB8AC3E}">
        <p14:creationId xmlns:p14="http://schemas.microsoft.com/office/powerpoint/2010/main" val="1388120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324" y="913386"/>
            <a:ext cx="114284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dirty="0">
              <a:solidFill>
                <a:srgbClr val="00549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254" y="222688"/>
            <a:ext cx="102372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8F1C"/>
                </a:solidFill>
                <a:latin typeface="+mj-lt"/>
              </a:rPr>
              <a:t>More and more Wheel members are using SORP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5154" y="1624292"/>
            <a:ext cx="90720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629B"/>
                </a:solidFill>
              </a:rPr>
              <a:t>			Charities SORP adopted as the 			</a:t>
            </a:r>
            <a:r>
              <a:rPr lang="en-US" sz="3600" u="sng" dirty="0">
                <a:solidFill>
                  <a:srgbClr val="00629B"/>
                </a:solidFill>
              </a:rPr>
              <a:t>financial</a:t>
            </a:r>
            <a:r>
              <a:rPr lang="en-US" sz="3600" dirty="0">
                <a:solidFill>
                  <a:srgbClr val="00629B"/>
                </a:solidFill>
              </a:rPr>
              <a:t> </a:t>
            </a:r>
            <a:r>
              <a:rPr lang="en-US" sz="3600" u="sng" dirty="0">
                <a:solidFill>
                  <a:srgbClr val="00629B"/>
                </a:solidFill>
              </a:rPr>
              <a:t>reporting standard by</a:t>
            </a:r>
          </a:p>
          <a:p>
            <a:endParaRPr lang="en-US" sz="3600" u="sng" dirty="0">
              <a:solidFill>
                <a:srgbClr val="00629B"/>
              </a:solidFill>
            </a:endParaRPr>
          </a:p>
          <a:p>
            <a:r>
              <a:rPr lang="en-US" sz="3600" dirty="0">
                <a:solidFill>
                  <a:srgbClr val="00629B"/>
                </a:solidFill>
              </a:rPr>
              <a:t>2013		297 members of the Wheel</a:t>
            </a:r>
          </a:p>
          <a:p>
            <a:r>
              <a:rPr lang="en-US" sz="3600" dirty="0">
                <a:solidFill>
                  <a:srgbClr val="00629B"/>
                </a:solidFill>
              </a:rPr>
              <a:t>2014		326 members of the Wheel</a:t>
            </a:r>
          </a:p>
          <a:p>
            <a:r>
              <a:rPr lang="en-US" sz="3600" dirty="0">
                <a:solidFill>
                  <a:srgbClr val="00629B"/>
                </a:solidFill>
              </a:rPr>
              <a:t>2015		433 members of the Wheel</a:t>
            </a:r>
          </a:p>
          <a:p>
            <a:endParaRPr lang="en-US" sz="3600" dirty="0">
              <a:solidFill>
                <a:srgbClr val="00629B"/>
              </a:solidFill>
            </a:endParaRP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5899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0843" y="0"/>
            <a:ext cx="10515600" cy="13255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8F1C"/>
                </a:solidFill>
              </a:rPr>
              <a:t>In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843" y="1255461"/>
            <a:ext cx="11577637" cy="4824497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rgbClr val="00629B"/>
                </a:solidFill>
              </a:rPr>
              <a:t>FRS102 – mandatory since the beginning of 2015 – has already improved the range of information being reported (activity reports, salary levels)</a:t>
            </a:r>
          </a:p>
          <a:p>
            <a:r>
              <a:rPr lang="en-US" dirty="0">
                <a:solidFill>
                  <a:srgbClr val="00629B"/>
                </a:solidFill>
              </a:rPr>
              <a:t>SORP reporting is growing steadily, especially in sectors where donors/funders have taken an active role in promoting it – but it’s still used by a small minority of charities</a:t>
            </a:r>
          </a:p>
          <a:p>
            <a:r>
              <a:rPr lang="en-US" dirty="0">
                <a:solidFill>
                  <a:srgbClr val="00629B"/>
                </a:solidFill>
              </a:rPr>
              <a:t>Regulatory provisions are not consistent (yet) - Charity Regulator’s push for better disclosure is at odds with Companies Act provision for smaller CLGs to file abridged accounts</a:t>
            </a:r>
          </a:p>
          <a:p>
            <a:r>
              <a:rPr lang="en-US" dirty="0">
                <a:solidFill>
                  <a:srgbClr val="00629B"/>
                </a:solidFill>
              </a:rPr>
              <a:t>Government funders are seeking greater levels of disclosure, but there is evidence that full accounts are being provided to them and abridged version filed in CRO for public consumption</a:t>
            </a:r>
          </a:p>
          <a:p>
            <a:r>
              <a:rPr lang="en-US" dirty="0">
                <a:solidFill>
                  <a:srgbClr val="00629B"/>
                </a:solidFill>
              </a:rPr>
              <a:t>Quality of narrative reporting still varies very widely, with most Directors still producing “boilerplate” text </a:t>
            </a:r>
          </a:p>
          <a:p>
            <a:endParaRPr lang="en-US" dirty="0">
              <a:solidFill>
                <a:srgbClr val="00629B"/>
              </a:solidFill>
            </a:endParaRPr>
          </a:p>
          <a:p>
            <a:endParaRPr lang="en-US" dirty="0">
              <a:solidFill>
                <a:srgbClr val="00629B"/>
              </a:solidFill>
            </a:endParaRPr>
          </a:p>
          <a:p>
            <a:endParaRPr lang="en-US" dirty="0">
              <a:solidFill>
                <a:srgbClr val="00629B"/>
              </a:solidFill>
            </a:endParaRPr>
          </a:p>
          <a:p>
            <a:endParaRPr lang="en-US" dirty="0">
              <a:solidFill>
                <a:srgbClr val="006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345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0843" y="0"/>
            <a:ext cx="10515600" cy="13255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8F1C"/>
                </a:solidFill>
              </a:rPr>
              <a:t>Factors that will drive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842" y="1325562"/>
            <a:ext cx="4924925" cy="4351337"/>
          </a:xfrm>
        </p:spPr>
        <p:txBody>
          <a:bodyPr/>
          <a:lstStyle/>
          <a:p>
            <a:pPr marL="714375" indent="-714375">
              <a:buNone/>
            </a:pPr>
            <a:r>
              <a:rPr lang="en-US" sz="3600" dirty="0">
                <a:solidFill>
                  <a:srgbClr val="00629B"/>
                </a:solidFill>
              </a:rPr>
              <a:t>1	Peer pressure: sector lead bodies are actively promoting better disclosure as part of the answer to restoring public trust</a:t>
            </a:r>
          </a:p>
          <a:p>
            <a:pPr marL="714375" indent="-714375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60" y="1325562"/>
            <a:ext cx="5211971" cy="408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30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0843" y="0"/>
            <a:ext cx="10515600" cy="13255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8F1C"/>
                </a:solidFill>
              </a:rPr>
              <a:t>Factors that will drive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842" y="1325562"/>
            <a:ext cx="4924925" cy="4351337"/>
          </a:xfrm>
        </p:spPr>
        <p:txBody>
          <a:bodyPr/>
          <a:lstStyle/>
          <a:p>
            <a:pPr marL="714375" indent="-714375">
              <a:buNone/>
            </a:pPr>
            <a:r>
              <a:rPr lang="en-US" sz="3600" dirty="0">
                <a:solidFill>
                  <a:srgbClr val="00629B"/>
                </a:solidFill>
              </a:rPr>
              <a:t>2	Regulation: the CRA has consulted on a new financial reporting standard, to be issued soon </a:t>
            </a:r>
          </a:p>
          <a:p>
            <a:pPr marL="714375" indent="-714375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060" y="1325562"/>
            <a:ext cx="6130054" cy="396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8501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0843" y="0"/>
            <a:ext cx="10515600" cy="13255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8F1C"/>
                </a:solidFill>
              </a:rPr>
              <a:t>Factors that will drive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842" y="1325562"/>
            <a:ext cx="4924925" cy="4351337"/>
          </a:xfrm>
        </p:spPr>
        <p:txBody>
          <a:bodyPr/>
          <a:lstStyle/>
          <a:p>
            <a:pPr marL="714375" indent="-714375">
              <a:buNone/>
            </a:pPr>
            <a:r>
              <a:rPr lang="en-US" sz="3600" dirty="0">
                <a:solidFill>
                  <a:srgbClr val="00629B"/>
                </a:solidFill>
              </a:rPr>
              <a:t>3	Funders: both private and public are increasingly relying on Directors’ Reports as a source of information </a:t>
            </a:r>
          </a:p>
          <a:p>
            <a:pPr marL="714375" indent="-714375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643" y="1469940"/>
            <a:ext cx="6041331" cy="367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93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0843" y="0"/>
            <a:ext cx="10515600" cy="13255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8F1C"/>
                </a:solidFill>
              </a:rPr>
              <a:t>Factors that will drive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0842" y="1325562"/>
            <a:ext cx="4924925" cy="4351337"/>
          </a:xfrm>
        </p:spPr>
        <p:txBody>
          <a:bodyPr/>
          <a:lstStyle/>
          <a:p>
            <a:pPr marL="714375" indent="-714375">
              <a:buNone/>
            </a:pPr>
            <a:r>
              <a:rPr lang="en-US" sz="3600" dirty="0">
                <a:solidFill>
                  <a:srgbClr val="00629B"/>
                </a:solidFill>
              </a:rPr>
              <a:t>4	</a:t>
            </a:r>
            <a:r>
              <a:rPr lang="en-US" sz="3600" dirty="0" err="1">
                <a:solidFill>
                  <a:srgbClr val="00629B"/>
                </a:solidFill>
              </a:rPr>
              <a:t>Benefacts</a:t>
            </a:r>
            <a:r>
              <a:rPr lang="en-US" sz="3600" dirty="0">
                <a:solidFill>
                  <a:srgbClr val="00629B"/>
                </a:solidFill>
              </a:rPr>
              <a:t>! Free public website is bringing disclosure standards into public view more than ever before</a:t>
            </a:r>
          </a:p>
          <a:p>
            <a:pPr marL="714375" indent="-714375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629B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011" y="1325562"/>
            <a:ext cx="4450292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297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5155" y="498673"/>
            <a:ext cx="89385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8F1C"/>
                </a:solidFill>
              </a:rPr>
              <a:t>Some of the factors impeding better disclosure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5155" y="1500188"/>
            <a:ext cx="11181346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3200" dirty="0">
                <a:solidFill>
                  <a:srgbClr val="00629B"/>
                </a:solidFill>
              </a:rPr>
              <a:t>Lack of familiarity with charity reporting among the audit community</a:t>
            </a:r>
          </a:p>
          <a:p>
            <a:pPr marL="285750" indent="-285750">
              <a:buFont typeface="Arial" charset="0"/>
              <a:buChar char="•"/>
            </a:pPr>
            <a:endParaRPr lang="en-US" sz="32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3200" dirty="0">
                <a:solidFill>
                  <a:srgbClr val="00629B"/>
                </a:solidFill>
              </a:rPr>
              <a:t>Reluctance to be ahead of the curve – “wait and see”</a:t>
            </a:r>
          </a:p>
          <a:p>
            <a:pPr marL="285750" indent="-285750">
              <a:buFont typeface="Arial" charset="0"/>
              <a:buChar char="•"/>
            </a:pPr>
            <a:endParaRPr lang="en-US" sz="32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3200" dirty="0">
                <a:solidFill>
                  <a:srgbClr val="00629B"/>
                </a:solidFill>
              </a:rPr>
              <a:t>Cost: there’s real (once-off) effort involved in moving from traditional accounting to SORP conventions, many smaller charities lack in-house expertise</a:t>
            </a: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383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5155" y="175507"/>
            <a:ext cx="33504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8F1C"/>
                </a:solidFill>
              </a:rPr>
              <a:t>What you can do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5154" y="691541"/>
            <a:ext cx="11563919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 dirty="0">
                <a:solidFill>
                  <a:srgbClr val="00629B"/>
                </a:solidFill>
              </a:rPr>
              <a:t>Look at best practice – winners of the good governance awards are one place to start </a:t>
            </a:r>
            <a:r>
              <a:rPr lang="en-US" sz="2400" dirty="0">
                <a:solidFill>
                  <a:srgbClr val="00629B"/>
                </a:solidFill>
                <a:hlinkClick r:id="rId3"/>
              </a:rPr>
              <a:t>https://goodgovernanceawards.ie/winners-2016/</a:t>
            </a:r>
            <a:endParaRPr lang="en-US" sz="24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14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 dirty="0">
                <a:solidFill>
                  <a:srgbClr val="00629B"/>
                </a:solidFill>
              </a:rPr>
              <a:t>Adopt better narrative reporting right away: use a structure that describes, at minimum</a:t>
            </a:r>
          </a:p>
          <a:p>
            <a:pPr marL="742950" lvl="1" indent="-473075">
              <a:buFont typeface="Arial" charset="0"/>
              <a:buChar char="•"/>
            </a:pPr>
            <a:r>
              <a:rPr lang="en-US" sz="2000" dirty="0">
                <a:solidFill>
                  <a:srgbClr val="00629B"/>
                </a:solidFill>
              </a:rPr>
              <a:t>the mission and how the performance of the company and the activities during the year contributed to the achievement of this</a:t>
            </a:r>
          </a:p>
          <a:p>
            <a:pPr marL="742950" lvl="1" indent="-473075">
              <a:buFont typeface="Arial" charset="0"/>
              <a:buChar char="•"/>
            </a:pPr>
            <a:r>
              <a:rPr lang="en-US" sz="2000" dirty="0">
                <a:solidFill>
                  <a:srgbClr val="00629B"/>
                </a:solidFill>
              </a:rPr>
              <a:t>Key events and future plans</a:t>
            </a:r>
          </a:p>
          <a:p>
            <a:pPr marL="742950" lvl="1" indent="-473075">
              <a:buFont typeface="Arial" charset="0"/>
              <a:buChar char="•"/>
            </a:pPr>
            <a:r>
              <a:rPr lang="en-US" sz="2000" dirty="0">
                <a:solidFill>
                  <a:srgbClr val="00629B"/>
                </a:solidFill>
              </a:rPr>
              <a:t>An overview of the financial position including important trends during the year, provision for reserves, risk management</a:t>
            </a:r>
          </a:p>
          <a:p>
            <a:pPr marL="285750" indent="-285750">
              <a:buFont typeface="Arial" charset="0"/>
              <a:buChar char="•"/>
            </a:pPr>
            <a:endParaRPr lang="en-US" u="sng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 dirty="0">
                <a:solidFill>
                  <a:srgbClr val="00629B"/>
                </a:solidFill>
              </a:rPr>
              <a:t>Ask your auditors to advise on transitioning to SORP, starting with a re-analysis of income (restricted and unrestricted) and expenditure; schedule a discussion on your Board’s agenda</a:t>
            </a: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14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 dirty="0">
                <a:solidFill>
                  <a:srgbClr val="00629B"/>
                </a:solidFill>
              </a:rPr>
              <a:t>Appoint a disclosure champion on your staff or Board  - start planning your annual report six months out</a:t>
            </a: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9093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251" y="1500188"/>
            <a:ext cx="501037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13" b="1" dirty="0">
                <a:solidFill>
                  <a:srgbClr val="984806"/>
                </a:solidFill>
                <a:latin typeface="Calibri" charset="0"/>
                <a:ea typeface="MS Mincho" charset="-128"/>
                <a:cs typeface="Times New Roman" charset="0"/>
              </a:rPr>
              <a:t> </a:t>
            </a:r>
            <a:endParaRPr lang="en-US" sz="1125" dirty="0">
              <a:latin typeface="Cambria" charset="0"/>
              <a:ea typeface="MS Mincho" charset="-128"/>
              <a:cs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424" y="12934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5155" y="175507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3600" dirty="0">
              <a:solidFill>
                <a:srgbClr val="FF8F1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5154" y="691541"/>
            <a:ext cx="11563919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rgbClr val="00629B"/>
                </a:solidFill>
              </a:rPr>
              <a:t>“HONESTY AND TRANSPARENCY MAKE YOU VULNERABLE</a:t>
            </a:r>
          </a:p>
          <a:p>
            <a:pPr algn="ctr"/>
            <a:endParaRPr lang="en-US" sz="6600" dirty="0">
              <a:solidFill>
                <a:srgbClr val="00629B"/>
              </a:solidFill>
            </a:endParaRPr>
          </a:p>
          <a:p>
            <a:pPr algn="ctr"/>
            <a:r>
              <a:rPr lang="en-US" sz="6600" dirty="0">
                <a:solidFill>
                  <a:srgbClr val="00629B"/>
                </a:solidFill>
              </a:rPr>
              <a:t>BE HONEST AND TRANSPARENT ANYWAY”</a:t>
            </a: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800" dirty="0">
              <a:solidFill>
                <a:srgbClr val="006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431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20864" y="2535323"/>
            <a:ext cx="29733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2"/>
                </a:solidFill>
              </a:rPr>
              <a:t>For more information:</a:t>
            </a:r>
          </a:p>
          <a:p>
            <a:pPr algn="ctr"/>
            <a:r>
              <a:rPr lang="en-US" dirty="0">
                <a:solidFill>
                  <a:srgbClr val="C00000"/>
                </a:solidFill>
                <a:hlinkClick r:id="rId2"/>
              </a:rPr>
              <a:t>patricia.quinn@benefacts.ie</a:t>
            </a:r>
            <a:endParaRPr lang="en-US" dirty="0">
              <a:solidFill>
                <a:srgbClr val="C00000"/>
              </a:solidFill>
            </a:endParaRPr>
          </a:p>
          <a:p>
            <a:pPr algn="ctr"/>
            <a:r>
              <a:rPr lang="en-US" dirty="0">
                <a:solidFill>
                  <a:srgbClr val="C00000"/>
                </a:solidFill>
                <a:hlinkClick r:id="rId3"/>
              </a:rPr>
              <a:t>or info@benefacts.ie</a:t>
            </a:r>
            <a:endParaRPr lang="en-US" dirty="0">
              <a:solidFill>
                <a:srgbClr val="C00000"/>
              </a:solidFill>
            </a:endParaRPr>
          </a:p>
          <a:p>
            <a:pPr algn="ctr"/>
            <a:r>
              <a:rPr lang="en-US" dirty="0">
                <a:solidFill>
                  <a:schemeClr val="tx2"/>
                </a:solidFill>
              </a:rPr>
              <a:t>6 Merrion Square, Dublin 2</a:t>
            </a:r>
          </a:p>
          <a:p>
            <a:pPr algn="ctr"/>
            <a:r>
              <a:rPr lang="en-US" dirty="0">
                <a:solidFill>
                  <a:schemeClr val="tx2"/>
                </a:solidFill>
                <a:hlinkClick r:id="rId4"/>
              </a:rPr>
              <a:t>www.benefacts.ie</a:t>
            </a:r>
            <a:endParaRPr lang="en-US" dirty="0">
              <a:solidFill>
                <a:schemeClr val="tx2"/>
              </a:solidFill>
            </a:endParaRPr>
          </a:p>
          <a:p>
            <a:pPr algn="ctr"/>
            <a:r>
              <a:rPr lang="en-US" dirty="0">
                <a:solidFill>
                  <a:schemeClr val="tx2"/>
                </a:solidFill>
              </a:rPr>
              <a:t>01-536 7131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1" y="4803609"/>
            <a:ext cx="6681107" cy="11971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26714" y="4289649"/>
            <a:ext cx="3905236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kern="0" dirty="0">
                <a:solidFill>
                  <a:schemeClr val="tx2"/>
                </a:solidFill>
              </a:rPr>
              <a:t>Follow us on @</a:t>
            </a:r>
            <a:r>
              <a:rPr lang="en-US" kern="0" dirty="0" err="1">
                <a:solidFill>
                  <a:schemeClr val="tx2"/>
                </a:solidFill>
              </a:rPr>
              <a:t>benefacts_ie</a:t>
            </a:r>
            <a:endParaRPr lang="en-US" kern="0" dirty="0">
              <a:solidFill>
                <a:schemeClr val="tx2"/>
              </a:solidFill>
            </a:endParaRPr>
          </a:p>
          <a:p>
            <a:pPr algn="ctr"/>
            <a:r>
              <a:rPr lang="en-US" kern="0" dirty="0" err="1">
                <a:solidFill>
                  <a:schemeClr val="tx2"/>
                </a:solidFill>
              </a:rPr>
              <a:t>www.linkedin.com</a:t>
            </a:r>
            <a:r>
              <a:rPr lang="en-US" kern="0" dirty="0">
                <a:solidFill>
                  <a:schemeClr val="tx2"/>
                </a:solidFill>
              </a:rPr>
              <a:t>/company/</a:t>
            </a:r>
            <a:r>
              <a:rPr lang="en-US" kern="0" dirty="0" err="1">
                <a:solidFill>
                  <a:schemeClr val="tx2"/>
                </a:solidFill>
              </a:rPr>
              <a:t>benefacts</a:t>
            </a:r>
            <a:endParaRPr lang="en-US" kern="0" dirty="0">
              <a:solidFill>
                <a:schemeClr val="tx2"/>
              </a:solidFill>
            </a:endParaRPr>
          </a:p>
          <a:p>
            <a:endParaRPr lang="en-US" sz="1350" dirty="0"/>
          </a:p>
        </p:txBody>
      </p:sp>
      <p:pic>
        <p:nvPicPr>
          <p:cNvPr id="7" name="Picture 6" descr="Screen Shot 2017-01-18 at 10.06.5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302" y="4289649"/>
            <a:ext cx="1014125" cy="64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05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3794</TotalTime>
  <Words>778</Words>
  <Application>Microsoft Office PowerPoint</Application>
  <PresentationFormat>Widescreen</PresentationFormat>
  <Paragraphs>169</Paragraphs>
  <Slides>19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MS Mincho</vt:lpstr>
      <vt:lpstr>Arial</vt:lpstr>
      <vt:lpstr>Calibri</vt:lpstr>
      <vt:lpstr>Calibri Light</vt:lpstr>
      <vt:lpstr>Cambria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quarter of charities are publishing abridged financial statements</vt:lpstr>
      <vt:lpstr>PowerPoint Presentation</vt:lpstr>
      <vt:lpstr>PowerPoint Presentation</vt:lpstr>
      <vt:lpstr>PowerPoint Presentation</vt:lpstr>
      <vt:lpstr>In summary</vt:lpstr>
      <vt:lpstr>Factors that will drive change</vt:lpstr>
      <vt:lpstr>Factors that will drive change</vt:lpstr>
      <vt:lpstr>Factors that will drive change</vt:lpstr>
      <vt:lpstr>Factors that will drive change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Microsoft Office User</dc:creator>
  <cp:keywords/>
  <dc:description/>
  <cp:lastModifiedBy>Lorraine Griffin</cp:lastModifiedBy>
  <cp:revision>112</cp:revision>
  <cp:lastPrinted>2017-03-30T10:37:53Z</cp:lastPrinted>
  <dcterms:created xsi:type="dcterms:W3CDTF">2017-03-29T15:45:33Z</dcterms:created>
  <dcterms:modified xsi:type="dcterms:W3CDTF">2017-06-28T08:40:12Z</dcterms:modified>
  <cp:category/>
</cp:coreProperties>
</file>