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notesMasterIdLst>
    <p:notesMasterId r:id="rId23"/>
  </p:notesMasterIdLst>
  <p:handoutMasterIdLst>
    <p:handoutMasterId r:id="rId24"/>
  </p:handoutMasterIdLst>
  <p:sldIdLst>
    <p:sldId id="275" r:id="rId3"/>
    <p:sldId id="344" r:id="rId4"/>
    <p:sldId id="369" r:id="rId5"/>
    <p:sldId id="371" r:id="rId6"/>
    <p:sldId id="395" r:id="rId7"/>
    <p:sldId id="394" r:id="rId8"/>
    <p:sldId id="405" r:id="rId9"/>
    <p:sldId id="373" r:id="rId10"/>
    <p:sldId id="396" r:id="rId11"/>
    <p:sldId id="400" r:id="rId12"/>
    <p:sldId id="401" r:id="rId13"/>
    <p:sldId id="402" r:id="rId14"/>
    <p:sldId id="403" r:id="rId15"/>
    <p:sldId id="404" r:id="rId16"/>
    <p:sldId id="406" r:id="rId17"/>
    <p:sldId id="407" r:id="rId18"/>
    <p:sldId id="398" r:id="rId19"/>
    <p:sldId id="399" r:id="rId20"/>
    <p:sldId id="417" r:id="rId21"/>
    <p:sldId id="392" r:id="rId22"/>
  </p:sldIdLst>
  <p:sldSz cx="9144000" cy="5143500" type="screen16x9"/>
  <p:notesSz cx="9874250" cy="6797675"/>
  <p:defaultTextStyle>
    <a:defPPr>
      <a:defRPr lang="en-US"/>
    </a:defPPr>
    <a:lvl1pPr marL="0" algn="l" defTabSz="342900" rtl="0" eaLnBrk="1" latinLnBrk="0" hangingPunct="1">
      <a:defRPr sz="1400" kern="1200">
        <a:solidFill>
          <a:schemeClr val="tx1"/>
        </a:solidFill>
        <a:latin typeface="+mn-lt"/>
        <a:ea typeface="+mn-ea"/>
        <a:cs typeface="+mn-cs"/>
      </a:defRPr>
    </a:lvl1pPr>
    <a:lvl2pPr marL="342900" algn="l" defTabSz="342900" rtl="0" eaLnBrk="1" latinLnBrk="0" hangingPunct="1">
      <a:defRPr sz="1400" kern="1200">
        <a:solidFill>
          <a:schemeClr val="tx1"/>
        </a:solidFill>
        <a:latin typeface="+mn-lt"/>
        <a:ea typeface="+mn-ea"/>
        <a:cs typeface="+mn-cs"/>
      </a:defRPr>
    </a:lvl2pPr>
    <a:lvl3pPr marL="685800" algn="l" defTabSz="342900" rtl="0" eaLnBrk="1" latinLnBrk="0" hangingPunct="1">
      <a:defRPr sz="1400" kern="1200">
        <a:solidFill>
          <a:schemeClr val="tx1"/>
        </a:solidFill>
        <a:latin typeface="+mn-lt"/>
        <a:ea typeface="+mn-ea"/>
        <a:cs typeface="+mn-cs"/>
      </a:defRPr>
    </a:lvl3pPr>
    <a:lvl4pPr marL="1028700" algn="l" defTabSz="342900" rtl="0" eaLnBrk="1" latinLnBrk="0" hangingPunct="1">
      <a:defRPr sz="1400" kern="1200">
        <a:solidFill>
          <a:schemeClr val="tx1"/>
        </a:solidFill>
        <a:latin typeface="+mn-lt"/>
        <a:ea typeface="+mn-ea"/>
        <a:cs typeface="+mn-cs"/>
      </a:defRPr>
    </a:lvl4pPr>
    <a:lvl5pPr marL="1371600" algn="l" defTabSz="342900" rtl="0" eaLnBrk="1" latinLnBrk="0" hangingPunct="1">
      <a:defRPr sz="1400" kern="1200">
        <a:solidFill>
          <a:schemeClr val="tx1"/>
        </a:solidFill>
        <a:latin typeface="+mn-lt"/>
        <a:ea typeface="+mn-ea"/>
        <a:cs typeface="+mn-cs"/>
      </a:defRPr>
    </a:lvl5pPr>
    <a:lvl6pPr marL="1714500" algn="l" defTabSz="342900" rtl="0" eaLnBrk="1" latinLnBrk="0" hangingPunct="1">
      <a:defRPr sz="1400" kern="1200">
        <a:solidFill>
          <a:schemeClr val="tx1"/>
        </a:solidFill>
        <a:latin typeface="+mn-lt"/>
        <a:ea typeface="+mn-ea"/>
        <a:cs typeface="+mn-cs"/>
      </a:defRPr>
    </a:lvl6pPr>
    <a:lvl7pPr marL="2057400" algn="l" defTabSz="342900" rtl="0" eaLnBrk="1" latinLnBrk="0" hangingPunct="1">
      <a:defRPr sz="1400" kern="1200">
        <a:solidFill>
          <a:schemeClr val="tx1"/>
        </a:solidFill>
        <a:latin typeface="+mn-lt"/>
        <a:ea typeface="+mn-ea"/>
        <a:cs typeface="+mn-cs"/>
      </a:defRPr>
    </a:lvl7pPr>
    <a:lvl8pPr marL="2400300" algn="l" defTabSz="342900" rtl="0" eaLnBrk="1" latinLnBrk="0" hangingPunct="1">
      <a:defRPr sz="1400" kern="1200">
        <a:solidFill>
          <a:schemeClr val="tx1"/>
        </a:solidFill>
        <a:latin typeface="+mn-lt"/>
        <a:ea typeface="+mn-ea"/>
        <a:cs typeface="+mn-cs"/>
      </a:defRPr>
    </a:lvl8pPr>
    <a:lvl9pPr marL="2743200" algn="l" defTabSz="3429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orient="horz" pos="1620">
          <p15:clr>
            <a:srgbClr val="A4A3A4"/>
          </p15:clr>
        </p15:guide>
        <p15:guide id="4"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tricia Quinn" initials="PQ" lastIdx="5" clrIdx="0">
    <p:extLst/>
  </p:cmAuthor>
  <p:cmAuthor id="2" name="Patricia Quinn" initials="PQ [2]" lastIdx="1" clrIdx="1">
    <p:extLst/>
  </p:cmAuthor>
  <p:cmAuthor id="3" name="Julia Schroer" initials="JS" lastIdx="11" clrIdx="2">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92"/>
    <a:srgbClr val="D77C1A"/>
    <a:srgbClr val="7AB0CB"/>
    <a:srgbClr val="625476"/>
    <a:srgbClr val="57A18E"/>
    <a:srgbClr val="BC2CAD"/>
    <a:srgbClr val="F57E20"/>
    <a:srgbClr val="ADBC2C"/>
    <a:srgbClr val="A94A70"/>
    <a:srgbClr val="6D4A7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893" autoAdjust="0"/>
    <p:restoredTop sz="92676" autoAdjust="0"/>
  </p:normalViewPr>
  <p:slideViewPr>
    <p:cSldViewPr snapToGrid="0" snapToObjects="1">
      <p:cViewPr varScale="1">
        <p:scale>
          <a:sx n="156" d="100"/>
          <a:sy n="156" d="100"/>
        </p:scale>
        <p:origin x="1424" y="168"/>
      </p:cViewPr>
      <p:guideLst>
        <p:guide orient="horz" pos="2160"/>
        <p:guide pos="3840"/>
        <p:guide orient="horz" pos="1620"/>
        <p:guide pos="2880"/>
      </p:guideLst>
    </p:cSldViewPr>
  </p:slideViewPr>
  <p:notesTextViewPr>
    <p:cViewPr>
      <p:scale>
        <a:sx n="100" d="100"/>
        <a:sy n="100" d="100"/>
      </p:scale>
      <p:origin x="0" y="0"/>
    </p:cViewPr>
  </p:notesTextViewPr>
  <p:sorterViewPr>
    <p:cViewPr>
      <p:scale>
        <a:sx n="134" d="100"/>
        <a:sy n="134" d="100"/>
      </p:scale>
      <p:origin x="0" y="216"/>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notesMaster" Target="notesMasters/notesMaster1.xml"/><Relationship Id="rId24" Type="http://schemas.openxmlformats.org/officeDocument/2006/relationships/handoutMaster" Target="handoutMasters/handoutMaster1.xml"/><Relationship Id="rId25" Type="http://schemas.openxmlformats.org/officeDocument/2006/relationships/commentAuthors" Target="commentAuthors.xml"/><Relationship Id="rId26" Type="http://schemas.openxmlformats.org/officeDocument/2006/relationships/presProps" Target="presProps.xml"/><Relationship Id="rId27" Type="http://schemas.openxmlformats.org/officeDocument/2006/relationships/viewProps" Target="viewProps.xml"/><Relationship Id="rId28" Type="http://schemas.openxmlformats.org/officeDocument/2006/relationships/theme" Target="theme/theme1.xml"/><Relationship Id="rId29" Type="http://schemas.openxmlformats.org/officeDocument/2006/relationships/tableStyles" Target="tableStyles.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oleObject" Target="file:////Volumes\Shared\Website\Web%20content%20for%20launch%2018%20May\Blogs\Charities%20in%20the%20Irish%20Nonprofits%20Database%20(Autosaved).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rgbClr val="8AD2D3"/>
              </a:solidFill>
              <a:ln w="19050">
                <a:solidFill>
                  <a:schemeClr val="lt1"/>
                </a:solidFill>
              </a:ln>
              <a:effectLst/>
            </c:spPr>
            <c:extLst xmlns:c16r2="http://schemas.microsoft.com/office/drawing/2015/06/chart">
              <c:ext xmlns:c16="http://schemas.microsoft.com/office/drawing/2014/chart" uri="{C3380CC4-5D6E-409C-BE32-E72D297353CC}">
                <c16:uniqueId val="{00000001-1690-45D2-807A-60035C844D3C}"/>
              </c:ext>
            </c:extLst>
          </c:dPt>
          <c:dPt>
            <c:idx val="1"/>
            <c:bubble3D val="0"/>
            <c:spPr>
              <a:solidFill>
                <a:srgbClr val="ADBC2C"/>
              </a:solidFill>
              <a:ln w="19050">
                <a:solidFill>
                  <a:schemeClr val="lt1"/>
                </a:solidFill>
              </a:ln>
              <a:effectLst/>
            </c:spPr>
            <c:extLst xmlns:c16r2="http://schemas.microsoft.com/office/drawing/2015/06/chart">
              <c:ext xmlns:c16="http://schemas.microsoft.com/office/drawing/2014/chart" uri="{C3380CC4-5D6E-409C-BE32-E72D297353CC}">
                <c16:uniqueId val="{00000003-1690-45D2-807A-60035C844D3C}"/>
              </c:ext>
            </c:extLst>
          </c:dPt>
          <c:dPt>
            <c:idx val="2"/>
            <c:bubble3D val="0"/>
            <c:explosion val="17"/>
            <c:spPr>
              <a:solidFill>
                <a:srgbClr val="DB7B1B"/>
              </a:solidFill>
              <a:ln w="19050">
                <a:solidFill>
                  <a:schemeClr val="lt1"/>
                </a:solidFill>
              </a:ln>
              <a:effectLst/>
            </c:spPr>
            <c:extLst xmlns:c16r2="http://schemas.microsoft.com/office/drawing/2015/06/chart">
              <c:ext xmlns:c16="http://schemas.microsoft.com/office/drawing/2014/chart" uri="{C3380CC4-5D6E-409C-BE32-E72D297353CC}">
                <c16:uniqueId val="{00000005-1690-45D2-807A-60035C844D3C}"/>
              </c:ext>
            </c:extLst>
          </c:dPt>
          <c:dLbls>
            <c:dLbl>
              <c:idx val="0"/>
              <c:layout>
                <c:manualLayout>
                  <c:x val="-0.103248107689213"/>
                  <c:y val="-0.316384979024429"/>
                </c:manualLayout>
              </c:layout>
              <c:tx>
                <c:rich>
                  <a:bodyPr rot="0" spcFirstLastPara="1" vertOverflow="ellipsis" vert="horz" wrap="square" lIns="38100" tIns="19050" rIns="38100" bIns="19050" anchor="ctr" anchorCtr="1">
                    <a:noAutofit/>
                  </a:bodyPr>
                  <a:lstStyle/>
                  <a:p>
                    <a:pPr>
                      <a:defRPr sz="900" b="0" i="0" u="none" strike="noStrike" kern="1200" baseline="0">
                        <a:solidFill>
                          <a:schemeClr val="bg1">
                            <a:lumMod val="95000"/>
                          </a:schemeClr>
                        </a:solidFill>
                        <a:latin typeface="+mn-lt"/>
                        <a:ea typeface="+mn-ea"/>
                        <a:cs typeface="+mn-cs"/>
                      </a:defRPr>
                    </a:pPr>
                    <a:r>
                      <a:rPr lang="en-US" sz="1800" dirty="0">
                        <a:solidFill>
                          <a:schemeClr val="bg1">
                            <a:lumMod val="95000"/>
                          </a:schemeClr>
                        </a:solidFill>
                      </a:rPr>
                      <a:t>the market</a:t>
                    </a:r>
                    <a:endParaRPr lang="en-US" dirty="0">
                      <a:solidFill>
                        <a:schemeClr val="bg1">
                          <a:lumMod val="95000"/>
                        </a:schemeClr>
                      </a:solidFill>
                    </a:endParaRPr>
                  </a:p>
                </c:rich>
              </c:tx>
              <c:spPr>
                <a:noFill/>
                <a:ln>
                  <a:noFill/>
                </a:ln>
                <a:effectLst/>
              </c:spPr>
              <c:txPr>
                <a:bodyPr rot="0" spcFirstLastPara="1" vertOverflow="ellipsis" vert="horz" wrap="square" lIns="38100" tIns="19050" rIns="38100" bIns="19050" anchor="ctr" anchorCtr="1">
                  <a:noAutofit/>
                </a:bodyPr>
                <a:lstStyle/>
                <a:p>
                  <a:pPr>
                    <a:defRPr sz="900" b="0" i="0" u="none" strike="noStrike" kern="1200" baseline="0">
                      <a:solidFill>
                        <a:schemeClr val="bg1">
                          <a:lumMod val="95000"/>
                        </a:schemeClr>
                      </a:solidFill>
                      <a:latin typeface="+mn-lt"/>
                      <a:ea typeface="+mn-ea"/>
                      <a:cs typeface="+mn-cs"/>
                    </a:defRPr>
                  </a:pPr>
                  <a:endParaRPr lang="en-US"/>
                </a:p>
              </c:txP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1-1690-45D2-807A-60035C844D3C}"/>
                </c:ext>
                <c:ext xmlns:c15="http://schemas.microsoft.com/office/drawing/2012/chart" uri="{CE6537A1-D6FC-4f65-9D91-7224C49458BB}">
                  <c15:layout>
                    <c:manualLayout>
                      <c:w val="0.304398964116782"/>
                      <c:h val="0.18356475732371"/>
                    </c:manualLayout>
                  </c15:layout>
                </c:ext>
              </c:extLst>
            </c:dLbl>
            <c:dLbl>
              <c:idx val="1"/>
              <c:layout>
                <c:manualLayout>
                  <c:x val="0.000715897176761671"/>
                  <c:y val="0.0639653023732446"/>
                </c:manualLayout>
              </c:layout>
              <c:tx>
                <c:rich>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r>
                      <a:rPr lang="en-US" sz="1800" dirty="0"/>
                      <a:t>government</a:t>
                    </a:r>
                    <a:endParaRPr lang="en-US" dirty="0"/>
                  </a:p>
                </c:rich>
              </c:tx>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3-1690-45D2-807A-60035C844D3C}"/>
                </c:ext>
                <c:ext xmlns:c15="http://schemas.microsoft.com/office/drawing/2012/chart" uri="{CE6537A1-D6FC-4f65-9D91-7224C49458BB}">
                  <c15:layout>
                    <c:manualLayout>
                      <c:w val="0.314666808804258"/>
                      <c:h val="0.126060394100821"/>
                    </c:manualLayout>
                  </c15:layout>
                </c:ext>
              </c:extLst>
            </c:dLbl>
            <c:dLbl>
              <c:idx val="2"/>
              <c:layout>
                <c:manualLayout>
                  <c:x val="0.0431194035958971"/>
                  <c:y val="1.07074176706655E-7"/>
                </c:manualLayout>
              </c:layout>
              <c:tx>
                <c:rich>
                  <a:bodyPr/>
                  <a:lstStyle/>
                  <a:p>
                    <a:r>
                      <a:rPr lang="en-US" sz="1800" dirty="0"/>
                      <a:t>civil</a:t>
                    </a:r>
                    <a:r>
                      <a:rPr lang="en-US" sz="1800" baseline="0" dirty="0"/>
                      <a:t> society</a:t>
                    </a:r>
                    <a:endParaRPr lang="en-US" dirty="0"/>
                  </a:p>
                </c:rich>
              </c:tx>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5-1690-45D2-807A-60035C844D3C}"/>
                </c:ext>
                <c:ext xmlns:c15="http://schemas.microsoft.com/office/drawing/2012/chart" uri="{CE6537A1-D6FC-4f65-9D91-7224C49458BB}">
                  <c15:layout>
                    <c:manualLayout>
                      <c:w val="0.289652119633768"/>
                      <c:h val="0.125926287298586"/>
                    </c:manualLayout>
                  </c15:layout>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 (3)'!$A$4:$A$6</c:f>
              <c:strCache>
                <c:ptCount val="3"/>
                <c:pt idx="0">
                  <c:v>The Market</c:v>
                </c:pt>
                <c:pt idx="1">
                  <c:v>Government</c:v>
                </c:pt>
                <c:pt idx="2">
                  <c:v>Civil Society</c:v>
                </c:pt>
              </c:strCache>
            </c:strRef>
          </c:cat>
          <c:val>
            <c:numRef>
              <c:f>'Sheet1 (3)'!$B$4:$B$6</c:f>
              <c:numCache>
                <c:formatCode>General</c:formatCode>
                <c:ptCount val="3"/>
                <c:pt idx="0" formatCode="#,##0">
                  <c:v>225000.0</c:v>
                </c:pt>
                <c:pt idx="1">
                  <c:v>3500.0</c:v>
                </c:pt>
                <c:pt idx="2">
                  <c:v>20000.0</c:v>
                </c:pt>
              </c:numCache>
            </c:numRef>
          </c:val>
          <c:extLst xmlns:c16r2="http://schemas.microsoft.com/office/drawing/2015/06/chart">
            <c:ext xmlns:c16="http://schemas.microsoft.com/office/drawing/2014/chart" uri="{C3380CC4-5D6E-409C-BE32-E72D297353CC}">
              <c16:uniqueId val="{00000006-1690-45D2-807A-60035C844D3C}"/>
            </c:ext>
          </c:extLst>
        </c:ser>
        <c:dLbls>
          <c:showLegendKey val="0"/>
          <c:showVal val="0"/>
          <c:showCatName val="1"/>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4278841" cy="341064"/>
          </a:xfrm>
          <a:prstGeom prst="rect">
            <a:avLst/>
          </a:prstGeom>
        </p:spPr>
        <p:txBody>
          <a:bodyPr vert="horz" lIns="91428" tIns="45715" rIns="91428" bIns="45715" rtlCol="0"/>
          <a:lstStyle>
            <a:lvl1pPr algn="l">
              <a:defRPr sz="1200"/>
            </a:lvl1pPr>
          </a:lstStyle>
          <a:p>
            <a:endParaRPr lang="en-US" dirty="0"/>
          </a:p>
        </p:txBody>
      </p:sp>
      <p:sp>
        <p:nvSpPr>
          <p:cNvPr id="3" name="Date Placeholder 2"/>
          <p:cNvSpPr>
            <a:spLocks noGrp="1"/>
          </p:cNvSpPr>
          <p:nvPr>
            <p:ph type="dt" sz="quarter" idx="1"/>
          </p:nvPr>
        </p:nvSpPr>
        <p:spPr>
          <a:xfrm>
            <a:off x="5593126" y="1"/>
            <a:ext cx="4278841" cy="341064"/>
          </a:xfrm>
          <a:prstGeom prst="rect">
            <a:avLst/>
          </a:prstGeom>
        </p:spPr>
        <p:txBody>
          <a:bodyPr vert="horz" lIns="91428" tIns="45715" rIns="91428" bIns="45715" rtlCol="0"/>
          <a:lstStyle>
            <a:lvl1pPr algn="r">
              <a:defRPr sz="1200"/>
            </a:lvl1pPr>
          </a:lstStyle>
          <a:p>
            <a:fld id="{C9B66B41-4A96-C146-A70B-482DC74FBD52}" type="datetimeFigureOut">
              <a:rPr lang="en-US" smtClean="0"/>
              <a:t>9/15/17</a:t>
            </a:fld>
            <a:endParaRPr lang="en-US" dirty="0"/>
          </a:p>
        </p:txBody>
      </p:sp>
      <p:sp>
        <p:nvSpPr>
          <p:cNvPr id="4" name="Footer Placeholder 3"/>
          <p:cNvSpPr>
            <a:spLocks noGrp="1"/>
          </p:cNvSpPr>
          <p:nvPr>
            <p:ph type="ftr" sz="quarter" idx="2"/>
          </p:nvPr>
        </p:nvSpPr>
        <p:spPr>
          <a:xfrm>
            <a:off x="2" y="6456613"/>
            <a:ext cx="4278841" cy="341063"/>
          </a:xfrm>
          <a:prstGeom prst="rect">
            <a:avLst/>
          </a:prstGeom>
        </p:spPr>
        <p:txBody>
          <a:bodyPr vert="horz" lIns="91428" tIns="45715" rIns="91428" bIns="45715" rtlCol="0" anchor="b"/>
          <a:lstStyle>
            <a:lvl1pPr algn="l">
              <a:defRPr sz="1200"/>
            </a:lvl1pPr>
          </a:lstStyle>
          <a:p>
            <a:endParaRPr lang="en-US" dirty="0"/>
          </a:p>
        </p:txBody>
      </p:sp>
      <p:sp>
        <p:nvSpPr>
          <p:cNvPr id="5" name="Slide Number Placeholder 4"/>
          <p:cNvSpPr>
            <a:spLocks noGrp="1"/>
          </p:cNvSpPr>
          <p:nvPr>
            <p:ph type="sldNum" sz="quarter" idx="3"/>
          </p:nvPr>
        </p:nvSpPr>
        <p:spPr>
          <a:xfrm>
            <a:off x="5593126" y="6456613"/>
            <a:ext cx="4278841" cy="341063"/>
          </a:xfrm>
          <a:prstGeom prst="rect">
            <a:avLst/>
          </a:prstGeom>
        </p:spPr>
        <p:txBody>
          <a:bodyPr vert="horz" lIns="91428" tIns="45715" rIns="91428" bIns="45715" rtlCol="0" anchor="b"/>
          <a:lstStyle>
            <a:lvl1pPr algn="r">
              <a:defRPr sz="1200"/>
            </a:lvl1pPr>
          </a:lstStyle>
          <a:p>
            <a:fld id="{2C86B5B7-9693-B841-AF72-C0CA722D99AB}" type="slidenum">
              <a:rPr lang="en-US" smtClean="0"/>
              <a:t>‹#›</a:t>
            </a:fld>
            <a:endParaRPr lang="en-US" dirty="0"/>
          </a:p>
        </p:txBody>
      </p:sp>
    </p:spTree>
    <p:extLst>
      <p:ext uri="{BB962C8B-B14F-4D97-AF65-F5344CB8AC3E}">
        <p14:creationId xmlns:p14="http://schemas.microsoft.com/office/powerpoint/2010/main" val="17273624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4278841" cy="341064"/>
          </a:xfrm>
          <a:prstGeom prst="rect">
            <a:avLst/>
          </a:prstGeom>
        </p:spPr>
        <p:txBody>
          <a:bodyPr vert="horz" lIns="91428" tIns="45715" rIns="91428" bIns="45715" rtlCol="0"/>
          <a:lstStyle>
            <a:lvl1pPr algn="l">
              <a:defRPr sz="1200"/>
            </a:lvl1pPr>
          </a:lstStyle>
          <a:p>
            <a:endParaRPr lang="en-US" dirty="0"/>
          </a:p>
        </p:txBody>
      </p:sp>
      <p:sp>
        <p:nvSpPr>
          <p:cNvPr id="3" name="Date Placeholder 2"/>
          <p:cNvSpPr>
            <a:spLocks noGrp="1"/>
          </p:cNvSpPr>
          <p:nvPr>
            <p:ph type="dt" idx="1"/>
          </p:nvPr>
        </p:nvSpPr>
        <p:spPr>
          <a:xfrm>
            <a:off x="5593126" y="1"/>
            <a:ext cx="4278841" cy="341064"/>
          </a:xfrm>
          <a:prstGeom prst="rect">
            <a:avLst/>
          </a:prstGeom>
        </p:spPr>
        <p:txBody>
          <a:bodyPr vert="horz" lIns="91428" tIns="45715" rIns="91428" bIns="45715" rtlCol="0"/>
          <a:lstStyle>
            <a:lvl1pPr algn="r">
              <a:defRPr sz="1200"/>
            </a:lvl1pPr>
          </a:lstStyle>
          <a:p>
            <a:fld id="{0AF2AA5B-33A2-DC45-B485-A9F92ED71F99}" type="datetimeFigureOut">
              <a:rPr lang="en-US" smtClean="0"/>
              <a:t>9/15/17</a:t>
            </a:fld>
            <a:endParaRPr lang="en-US" dirty="0"/>
          </a:p>
        </p:txBody>
      </p:sp>
      <p:sp>
        <p:nvSpPr>
          <p:cNvPr id="4" name="Slide Image Placeholder 3"/>
          <p:cNvSpPr>
            <a:spLocks noGrp="1" noRot="1" noChangeAspect="1"/>
          </p:cNvSpPr>
          <p:nvPr>
            <p:ph type="sldImg" idx="2"/>
          </p:nvPr>
        </p:nvSpPr>
        <p:spPr>
          <a:xfrm>
            <a:off x="2897188" y="849313"/>
            <a:ext cx="4079875" cy="2295525"/>
          </a:xfrm>
          <a:prstGeom prst="rect">
            <a:avLst/>
          </a:prstGeom>
          <a:noFill/>
          <a:ln w="12700">
            <a:solidFill>
              <a:prstClr val="black"/>
            </a:solidFill>
          </a:ln>
        </p:spPr>
        <p:txBody>
          <a:bodyPr vert="horz" lIns="91428" tIns="45715" rIns="91428" bIns="45715" rtlCol="0" anchor="ctr"/>
          <a:lstStyle/>
          <a:p>
            <a:endParaRPr lang="en-US" dirty="0"/>
          </a:p>
        </p:txBody>
      </p:sp>
      <p:sp>
        <p:nvSpPr>
          <p:cNvPr id="5" name="Notes Placeholder 4"/>
          <p:cNvSpPr>
            <a:spLocks noGrp="1"/>
          </p:cNvSpPr>
          <p:nvPr>
            <p:ph type="body" sz="quarter" idx="3"/>
          </p:nvPr>
        </p:nvSpPr>
        <p:spPr>
          <a:xfrm>
            <a:off x="987426" y="3271381"/>
            <a:ext cx="7899400" cy="2676585"/>
          </a:xfrm>
          <a:prstGeom prst="rect">
            <a:avLst/>
          </a:prstGeom>
        </p:spPr>
        <p:txBody>
          <a:bodyPr vert="horz" lIns="91428" tIns="45715" rIns="91428" bIns="4571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2" y="6456613"/>
            <a:ext cx="4278841" cy="341063"/>
          </a:xfrm>
          <a:prstGeom prst="rect">
            <a:avLst/>
          </a:prstGeom>
        </p:spPr>
        <p:txBody>
          <a:bodyPr vert="horz" lIns="91428" tIns="45715" rIns="91428" bIns="45715" rtlCol="0" anchor="b"/>
          <a:lstStyle>
            <a:lvl1pPr algn="l">
              <a:defRPr sz="1200"/>
            </a:lvl1pPr>
          </a:lstStyle>
          <a:p>
            <a:endParaRPr lang="en-US" dirty="0"/>
          </a:p>
        </p:txBody>
      </p:sp>
      <p:sp>
        <p:nvSpPr>
          <p:cNvPr id="7" name="Slide Number Placeholder 6"/>
          <p:cNvSpPr>
            <a:spLocks noGrp="1"/>
          </p:cNvSpPr>
          <p:nvPr>
            <p:ph type="sldNum" sz="quarter" idx="5"/>
          </p:nvPr>
        </p:nvSpPr>
        <p:spPr>
          <a:xfrm>
            <a:off x="5593126" y="6456613"/>
            <a:ext cx="4278841" cy="341063"/>
          </a:xfrm>
          <a:prstGeom prst="rect">
            <a:avLst/>
          </a:prstGeom>
        </p:spPr>
        <p:txBody>
          <a:bodyPr vert="horz" lIns="91428" tIns="45715" rIns="91428" bIns="45715" rtlCol="0" anchor="b"/>
          <a:lstStyle>
            <a:lvl1pPr algn="r">
              <a:defRPr sz="1200"/>
            </a:lvl1pPr>
          </a:lstStyle>
          <a:p>
            <a:fld id="{8D472121-7066-A342-9838-FF724491E582}" type="slidenum">
              <a:rPr lang="en-US" smtClean="0"/>
              <a:t>‹#›</a:t>
            </a:fld>
            <a:endParaRPr lang="en-US" dirty="0"/>
          </a:p>
        </p:txBody>
      </p:sp>
    </p:spTree>
    <p:extLst>
      <p:ext uri="{BB962C8B-B14F-4D97-AF65-F5344CB8AC3E}">
        <p14:creationId xmlns:p14="http://schemas.microsoft.com/office/powerpoint/2010/main" val="70975930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897188" y="849313"/>
            <a:ext cx="4079875" cy="22955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472121-7066-A342-9838-FF724491E582}" type="slidenum">
              <a:rPr lang="en-US" smtClean="0"/>
              <a:t>1</a:t>
            </a:fld>
            <a:endParaRPr lang="en-US" dirty="0"/>
          </a:p>
        </p:txBody>
      </p:sp>
    </p:spTree>
    <p:extLst>
      <p:ext uri="{BB962C8B-B14F-4D97-AF65-F5344CB8AC3E}">
        <p14:creationId xmlns:p14="http://schemas.microsoft.com/office/powerpoint/2010/main" val="9015049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8D472121-7066-A342-9838-FF724491E582}" type="slidenum">
              <a:rPr lang="en-US" smtClean="0"/>
              <a:t>3</a:t>
            </a:fld>
            <a:endParaRPr lang="en-US" dirty="0"/>
          </a:p>
        </p:txBody>
      </p:sp>
    </p:spTree>
    <p:extLst>
      <p:ext uri="{BB962C8B-B14F-4D97-AF65-F5344CB8AC3E}">
        <p14:creationId xmlns:p14="http://schemas.microsoft.com/office/powerpoint/2010/main" val="8127528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8D472121-7066-A342-9838-FF724491E582}"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2326879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minimum, a Base Register</a:t>
            </a:r>
          </a:p>
        </p:txBody>
      </p:sp>
      <p:sp>
        <p:nvSpPr>
          <p:cNvPr id="4" name="Slide Number Placeholder 3"/>
          <p:cNvSpPr>
            <a:spLocks noGrp="1"/>
          </p:cNvSpPr>
          <p:nvPr>
            <p:ph type="sldNum" sz="quarter" idx="10"/>
          </p:nvPr>
        </p:nvSpPr>
        <p:spPr/>
        <p:txBody>
          <a:bodyPr/>
          <a:lstStyle/>
          <a:p>
            <a:fld id="{8D472121-7066-A342-9838-FF724491E582}" type="slidenum">
              <a:rPr lang="en-US" smtClean="0"/>
              <a:t>6</a:t>
            </a:fld>
            <a:endParaRPr lang="en-US" dirty="0"/>
          </a:p>
        </p:txBody>
      </p:sp>
    </p:spTree>
    <p:extLst>
      <p:ext uri="{BB962C8B-B14F-4D97-AF65-F5344CB8AC3E}">
        <p14:creationId xmlns:p14="http://schemas.microsoft.com/office/powerpoint/2010/main" val="1727168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minimum, a Base Register</a:t>
            </a:r>
          </a:p>
        </p:txBody>
      </p:sp>
      <p:sp>
        <p:nvSpPr>
          <p:cNvPr id="4" name="Slide Number Placeholder 3"/>
          <p:cNvSpPr>
            <a:spLocks noGrp="1"/>
          </p:cNvSpPr>
          <p:nvPr>
            <p:ph type="sldNum" sz="quarter" idx="10"/>
          </p:nvPr>
        </p:nvSpPr>
        <p:spPr/>
        <p:txBody>
          <a:bodyPr/>
          <a:lstStyle/>
          <a:p>
            <a:fld id="{8D472121-7066-A342-9838-FF724491E582}" type="slidenum">
              <a:rPr lang="en-US" smtClean="0"/>
              <a:t>7</a:t>
            </a:fld>
            <a:endParaRPr lang="en-US" dirty="0"/>
          </a:p>
        </p:txBody>
      </p:sp>
    </p:spTree>
    <p:extLst>
      <p:ext uri="{BB962C8B-B14F-4D97-AF65-F5344CB8AC3E}">
        <p14:creationId xmlns:p14="http://schemas.microsoft.com/office/powerpoint/2010/main" val="10522649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jp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688057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5239" y="0"/>
            <a:ext cx="9093523" cy="5143500"/>
          </a:xfrm>
          <a:prstGeom prst="rect">
            <a:avLst/>
          </a:prstGeom>
        </p:spPr>
      </p:pic>
    </p:spTree>
    <p:extLst>
      <p:ext uri="{BB962C8B-B14F-4D97-AF65-F5344CB8AC3E}">
        <p14:creationId xmlns:p14="http://schemas.microsoft.com/office/powerpoint/2010/main" val="4153306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28551"/>
            <a:ext cx="9143999" cy="5172051"/>
          </a:xfrm>
          <a:prstGeom prst="rect">
            <a:avLst/>
          </a:prstGeom>
        </p:spPr>
      </p:pic>
    </p:spTree>
    <p:extLst>
      <p:ext uri="{BB962C8B-B14F-4D97-AF65-F5344CB8AC3E}">
        <p14:creationId xmlns:p14="http://schemas.microsoft.com/office/powerpoint/2010/main" val="1380131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717280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5239" y="0"/>
            <a:ext cx="9093523" cy="5143500"/>
          </a:xfrm>
          <a:prstGeom prst="rect">
            <a:avLst/>
          </a:prstGeom>
        </p:spPr>
      </p:pic>
    </p:spTree>
    <p:extLst>
      <p:ext uri="{BB962C8B-B14F-4D97-AF65-F5344CB8AC3E}">
        <p14:creationId xmlns:p14="http://schemas.microsoft.com/office/powerpoint/2010/main" val="3462654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6244954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4767264"/>
            <a:ext cx="2133600" cy="273844"/>
          </a:xfrm>
          <a:prstGeom prst="rect">
            <a:avLst/>
          </a:prstGeom>
        </p:spPr>
        <p:txBody>
          <a:bodyPr lIns="68580" tIns="34290" rIns="68580" bIns="34290"/>
          <a:lstStyle/>
          <a:p>
            <a:fld id="{33166B89-458D-F64D-9C3C-8460E2972629}" type="datetimeFigureOut">
              <a:rPr lang="en-US" smtClean="0"/>
              <a:t>9/15/17</a:t>
            </a:fld>
            <a:endParaRPr lang="en-US" dirty="0"/>
          </a:p>
        </p:txBody>
      </p:sp>
      <p:sp>
        <p:nvSpPr>
          <p:cNvPr id="3" name="Footer Placeholder 2"/>
          <p:cNvSpPr>
            <a:spLocks noGrp="1"/>
          </p:cNvSpPr>
          <p:nvPr>
            <p:ph type="ftr" sz="quarter" idx="11"/>
          </p:nvPr>
        </p:nvSpPr>
        <p:spPr>
          <a:xfrm>
            <a:off x="3124200" y="4767264"/>
            <a:ext cx="2895600" cy="273844"/>
          </a:xfrm>
          <a:prstGeom prst="rect">
            <a:avLst/>
          </a:prstGeom>
        </p:spPr>
        <p:txBody>
          <a:bodyPr lIns="68580" tIns="34290" rIns="68580" bIns="34290"/>
          <a:lstStyle/>
          <a:p>
            <a:endParaRPr lang="en-US" dirty="0"/>
          </a:p>
        </p:txBody>
      </p:sp>
      <p:sp>
        <p:nvSpPr>
          <p:cNvPr id="4" name="Slide Number Placeholder 3"/>
          <p:cNvSpPr>
            <a:spLocks noGrp="1"/>
          </p:cNvSpPr>
          <p:nvPr>
            <p:ph type="sldNum" sz="quarter" idx="12"/>
          </p:nvPr>
        </p:nvSpPr>
        <p:spPr>
          <a:xfrm>
            <a:off x="6553200" y="4767264"/>
            <a:ext cx="2133600" cy="273844"/>
          </a:xfrm>
          <a:prstGeom prst="rect">
            <a:avLst/>
          </a:prstGeom>
        </p:spPr>
        <p:txBody>
          <a:bodyPr lIns="68580" tIns="34290" rIns="68580" bIns="34290"/>
          <a:lstStyle/>
          <a:p>
            <a:fld id="{88D41C03-5298-834D-B8DB-B3CCDD45BE3F}" type="slidenum">
              <a:rPr lang="en-US" smtClean="0"/>
              <a:t>‹#›</a:t>
            </a:fld>
            <a:endParaRPr lang="en-US" dirty="0"/>
          </a:p>
        </p:txBody>
      </p:sp>
    </p:spTree>
    <p:extLst>
      <p:ext uri="{BB962C8B-B14F-4D97-AF65-F5344CB8AC3E}">
        <p14:creationId xmlns:p14="http://schemas.microsoft.com/office/powerpoint/2010/main" val="1679076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a:prstGeom prst="rect">
            <a:avLst/>
          </a:prstGeom>
        </p:spPr>
        <p:txBody>
          <a:bodyPr lIns="68580" tIns="34290" rIns="68580" bIns="34290" anchor="b"/>
          <a:lstStyle>
            <a:lvl1pPr algn="l">
              <a:defRPr sz="1500" b="1"/>
            </a:lvl1pPr>
          </a:lstStyle>
          <a:p>
            <a:r>
              <a:rPr lang="ga-IE"/>
              <a:t>Click to edit Master title style</a:t>
            </a:r>
            <a:endParaRPr lang="en-US"/>
          </a:p>
        </p:txBody>
      </p:sp>
      <p:sp>
        <p:nvSpPr>
          <p:cNvPr id="3" name="Content Placeholder 2"/>
          <p:cNvSpPr>
            <a:spLocks noGrp="1"/>
          </p:cNvSpPr>
          <p:nvPr>
            <p:ph idx="1"/>
          </p:nvPr>
        </p:nvSpPr>
        <p:spPr>
          <a:xfrm>
            <a:off x="3575050" y="204789"/>
            <a:ext cx="5111750" cy="4389835"/>
          </a:xfrm>
          <a:prstGeom prst="rect">
            <a:avLst/>
          </a:prstGeom>
        </p:spPr>
        <p:txBody>
          <a:bodyPr lIns="68580" tIns="34290" rIns="68580" bIns="34290"/>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Text Placeholder 3"/>
          <p:cNvSpPr>
            <a:spLocks noGrp="1"/>
          </p:cNvSpPr>
          <p:nvPr>
            <p:ph type="body" sz="half" idx="2"/>
          </p:nvPr>
        </p:nvSpPr>
        <p:spPr>
          <a:xfrm>
            <a:off x="457201" y="1076326"/>
            <a:ext cx="3008313" cy="3518297"/>
          </a:xfrm>
          <a:prstGeom prst="rect">
            <a:avLst/>
          </a:prstGeom>
        </p:spPr>
        <p:txBody>
          <a:bodyPr lIns="68580" tIns="34290" rIns="68580" bIns="34290"/>
          <a:lstStyle>
            <a:lvl1pPr marL="0" indent="0">
              <a:buNone/>
              <a:defRPr sz="1100"/>
            </a:lvl1pPr>
            <a:lvl2pPr marL="342900" indent="0">
              <a:buNone/>
              <a:defRPr sz="900"/>
            </a:lvl2pPr>
            <a:lvl3pPr marL="685800" indent="0">
              <a:buNone/>
              <a:defRPr sz="800"/>
            </a:lvl3pPr>
            <a:lvl4pPr marL="1028700" indent="0">
              <a:buNone/>
              <a:defRPr sz="700"/>
            </a:lvl4pPr>
            <a:lvl5pPr marL="1371600" indent="0">
              <a:buNone/>
              <a:defRPr sz="700"/>
            </a:lvl5pPr>
            <a:lvl6pPr marL="1714500" indent="0">
              <a:buNone/>
              <a:defRPr sz="700"/>
            </a:lvl6pPr>
            <a:lvl7pPr marL="2057400" indent="0">
              <a:buNone/>
              <a:defRPr sz="700"/>
            </a:lvl7pPr>
            <a:lvl8pPr marL="2400300" indent="0">
              <a:buNone/>
              <a:defRPr sz="700"/>
            </a:lvl8pPr>
            <a:lvl9pPr marL="2743200" indent="0">
              <a:buNone/>
              <a:defRPr sz="700"/>
            </a:lvl9pPr>
          </a:lstStyle>
          <a:p>
            <a:pPr lvl="0"/>
            <a:r>
              <a:rPr lang="ga-IE"/>
              <a:t>Click to edit Master text styles</a:t>
            </a:r>
          </a:p>
        </p:txBody>
      </p:sp>
      <p:sp>
        <p:nvSpPr>
          <p:cNvPr id="5" name="Date Placeholder 4"/>
          <p:cNvSpPr>
            <a:spLocks noGrp="1"/>
          </p:cNvSpPr>
          <p:nvPr>
            <p:ph type="dt" sz="half" idx="10"/>
          </p:nvPr>
        </p:nvSpPr>
        <p:spPr>
          <a:xfrm>
            <a:off x="457200" y="4767264"/>
            <a:ext cx="2133600" cy="273844"/>
          </a:xfrm>
          <a:prstGeom prst="rect">
            <a:avLst/>
          </a:prstGeom>
        </p:spPr>
        <p:txBody>
          <a:bodyPr lIns="68580" tIns="34290" rIns="68580" bIns="34290"/>
          <a:lstStyle/>
          <a:p>
            <a:fld id="{33166B89-458D-F64D-9C3C-8460E2972629}" type="datetimeFigureOut">
              <a:rPr lang="en-US" smtClean="0"/>
              <a:t>9/15/17</a:t>
            </a:fld>
            <a:endParaRPr lang="en-US" dirty="0"/>
          </a:p>
        </p:txBody>
      </p:sp>
      <p:sp>
        <p:nvSpPr>
          <p:cNvPr id="6" name="Footer Placeholder 5"/>
          <p:cNvSpPr>
            <a:spLocks noGrp="1"/>
          </p:cNvSpPr>
          <p:nvPr>
            <p:ph type="ftr" sz="quarter" idx="11"/>
          </p:nvPr>
        </p:nvSpPr>
        <p:spPr>
          <a:xfrm>
            <a:off x="3124200" y="4767264"/>
            <a:ext cx="2895600" cy="273844"/>
          </a:xfrm>
          <a:prstGeom prst="rect">
            <a:avLst/>
          </a:prstGeom>
        </p:spPr>
        <p:txBody>
          <a:bodyPr lIns="68580" tIns="34290" rIns="68580" bIns="34290"/>
          <a:lstStyle/>
          <a:p>
            <a:endParaRPr lang="en-US" dirty="0"/>
          </a:p>
        </p:txBody>
      </p:sp>
      <p:sp>
        <p:nvSpPr>
          <p:cNvPr id="7" name="Slide Number Placeholder 6"/>
          <p:cNvSpPr>
            <a:spLocks noGrp="1"/>
          </p:cNvSpPr>
          <p:nvPr>
            <p:ph type="sldNum" sz="quarter" idx="12"/>
          </p:nvPr>
        </p:nvSpPr>
        <p:spPr>
          <a:xfrm>
            <a:off x="6553200" y="4767264"/>
            <a:ext cx="2133600" cy="273844"/>
          </a:xfrm>
          <a:prstGeom prst="rect">
            <a:avLst/>
          </a:prstGeom>
        </p:spPr>
        <p:txBody>
          <a:bodyPr lIns="68580" tIns="34290" rIns="68580" bIns="34290"/>
          <a:lstStyle/>
          <a:p>
            <a:fld id="{88D41C03-5298-834D-B8DB-B3CCDD45BE3F}" type="slidenum">
              <a:rPr lang="en-US" smtClean="0"/>
              <a:t>‹#›</a:t>
            </a:fld>
            <a:endParaRPr lang="en-US" dirty="0"/>
          </a:p>
        </p:txBody>
      </p:sp>
    </p:spTree>
    <p:extLst>
      <p:ext uri="{BB962C8B-B14F-4D97-AF65-F5344CB8AC3E}">
        <p14:creationId xmlns:p14="http://schemas.microsoft.com/office/powerpoint/2010/main" val="8914805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a:prstGeom prst="rect">
            <a:avLst/>
          </a:prstGeom>
        </p:spPr>
        <p:txBody>
          <a:bodyPr lIns="68580" tIns="34290" rIns="68580" bIns="34290" anchor="b"/>
          <a:lstStyle>
            <a:lvl1pPr algn="l">
              <a:defRPr sz="1500" b="1"/>
            </a:lvl1pPr>
          </a:lstStyle>
          <a:p>
            <a:r>
              <a:rPr lang="ga-IE"/>
              <a:t>Click to edit Master title style</a:t>
            </a:r>
            <a:endParaRPr lang="en-US"/>
          </a:p>
        </p:txBody>
      </p:sp>
      <p:sp>
        <p:nvSpPr>
          <p:cNvPr id="3" name="Picture Placeholder 2"/>
          <p:cNvSpPr>
            <a:spLocks noGrp="1"/>
          </p:cNvSpPr>
          <p:nvPr>
            <p:ph type="pic" idx="1"/>
          </p:nvPr>
        </p:nvSpPr>
        <p:spPr>
          <a:xfrm>
            <a:off x="1792288" y="459581"/>
            <a:ext cx="5486400" cy="3086100"/>
          </a:xfrm>
          <a:prstGeom prst="rect">
            <a:avLst/>
          </a:prstGeom>
        </p:spPr>
        <p:txBody>
          <a:bodyPr lIns="68580" tIns="34290" rIns="68580" bIns="34290"/>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dirty="0"/>
          </a:p>
        </p:txBody>
      </p:sp>
      <p:sp>
        <p:nvSpPr>
          <p:cNvPr id="4" name="Text Placeholder 3"/>
          <p:cNvSpPr>
            <a:spLocks noGrp="1"/>
          </p:cNvSpPr>
          <p:nvPr>
            <p:ph type="body" sz="half" idx="2"/>
          </p:nvPr>
        </p:nvSpPr>
        <p:spPr>
          <a:xfrm>
            <a:off x="1792288" y="4025503"/>
            <a:ext cx="5486400" cy="603647"/>
          </a:xfrm>
          <a:prstGeom prst="rect">
            <a:avLst/>
          </a:prstGeom>
        </p:spPr>
        <p:txBody>
          <a:bodyPr lIns="68580" tIns="34290" rIns="68580" bIns="34290"/>
          <a:lstStyle>
            <a:lvl1pPr marL="0" indent="0">
              <a:buNone/>
              <a:defRPr sz="1100"/>
            </a:lvl1pPr>
            <a:lvl2pPr marL="342900" indent="0">
              <a:buNone/>
              <a:defRPr sz="900"/>
            </a:lvl2pPr>
            <a:lvl3pPr marL="685800" indent="0">
              <a:buNone/>
              <a:defRPr sz="800"/>
            </a:lvl3pPr>
            <a:lvl4pPr marL="1028700" indent="0">
              <a:buNone/>
              <a:defRPr sz="700"/>
            </a:lvl4pPr>
            <a:lvl5pPr marL="1371600" indent="0">
              <a:buNone/>
              <a:defRPr sz="700"/>
            </a:lvl5pPr>
            <a:lvl6pPr marL="1714500" indent="0">
              <a:buNone/>
              <a:defRPr sz="700"/>
            </a:lvl6pPr>
            <a:lvl7pPr marL="2057400" indent="0">
              <a:buNone/>
              <a:defRPr sz="700"/>
            </a:lvl7pPr>
            <a:lvl8pPr marL="2400300" indent="0">
              <a:buNone/>
              <a:defRPr sz="700"/>
            </a:lvl8pPr>
            <a:lvl9pPr marL="2743200" indent="0">
              <a:buNone/>
              <a:defRPr sz="700"/>
            </a:lvl9pPr>
          </a:lstStyle>
          <a:p>
            <a:pPr lvl="0"/>
            <a:r>
              <a:rPr lang="ga-IE"/>
              <a:t>Click to edit Master text styles</a:t>
            </a:r>
          </a:p>
        </p:txBody>
      </p:sp>
      <p:sp>
        <p:nvSpPr>
          <p:cNvPr id="5" name="Date Placeholder 4"/>
          <p:cNvSpPr>
            <a:spLocks noGrp="1"/>
          </p:cNvSpPr>
          <p:nvPr>
            <p:ph type="dt" sz="half" idx="10"/>
          </p:nvPr>
        </p:nvSpPr>
        <p:spPr>
          <a:xfrm>
            <a:off x="457200" y="4767264"/>
            <a:ext cx="2133600" cy="273844"/>
          </a:xfrm>
          <a:prstGeom prst="rect">
            <a:avLst/>
          </a:prstGeom>
        </p:spPr>
        <p:txBody>
          <a:bodyPr lIns="68580" tIns="34290" rIns="68580" bIns="34290"/>
          <a:lstStyle/>
          <a:p>
            <a:fld id="{33166B89-458D-F64D-9C3C-8460E2972629}" type="datetimeFigureOut">
              <a:rPr lang="en-US" smtClean="0"/>
              <a:t>9/15/17</a:t>
            </a:fld>
            <a:endParaRPr lang="en-US" dirty="0"/>
          </a:p>
        </p:txBody>
      </p:sp>
      <p:sp>
        <p:nvSpPr>
          <p:cNvPr id="6" name="Footer Placeholder 5"/>
          <p:cNvSpPr>
            <a:spLocks noGrp="1"/>
          </p:cNvSpPr>
          <p:nvPr>
            <p:ph type="ftr" sz="quarter" idx="11"/>
          </p:nvPr>
        </p:nvSpPr>
        <p:spPr>
          <a:xfrm>
            <a:off x="3124200" y="4767264"/>
            <a:ext cx="2895600" cy="273844"/>
          </a:xfrm>
          <a:prstGeom prst="rect">
            <a:avLst/>
          </a:prstGeom>
        </p:spPr>
        <p:txBody>
          <a:bodyPr lIns="68580" tIns="34290" rIns="68580" bIns="34290"/>
          <a:lstStyle/>
          <a:p>
            <a:endParaRPr lang="en-US" dirty="0"/>
          </a:p>
        </p:txBody>
      </p:sp>
      <p:sp>
        <p:nvSpPr>
          <p:cNvPr id="7" name="Slide Number Placeholder 6"/>
          <p:cNvSpPr>
            <a:spLocks noGrp="1"/>
          </p:cNvSpPr>
          <p:nvPr>
            <p:ph type="sldNum" sz="quarter" idx="12"/>
          </p:nvPr>
        </p:nvSpPr>
        <p:spPr>
          <a:xfrm>
            <a:off x="6553200" y="4767264"/>
            <a:ext cx="2133600" cy="273844"/>
          </a:xfrm>
          <a:prstGeom prst="rect">
            <a:avLst/>
          </a:prstGeom>
        </p:spPr>
        <p:txBody>
          <a:bodyPr lIns="68580" tIns="34290" rIns="68580" bIns="34290"/>
          <a:lstStyle/>
          <a:p>
            <a:fld id="{88D41C03-5298-834D-B8DB-B3CCDD45BE3F}" type="slidenum">
              <a:rPr lang="en-US" smtClean="0"/>
              <a:t>‹#›</a:t>
            </a:fld>
            <a:endParaRPr lang="en-US" dirty="0"/>
          </a:p>
        </p:txBody>
      </p:sp>
    </p:spTree>
    <p:extLst>
      <p:ext uri="{BB962C8B-B14F-4D97-AF65-F5344CB8AC3E}">
        <p14:creationId xmlns:p14="http://schemas.microsoft.com/office/powerpoint/2010/main" val="30242123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lIns="68580" tIns="34290" rIns="68580" bIns="34290"/>
          <a:lstStyle/>
          <a:p>
            <a:r>
              <a:rPr lang="ga-IE"/>
              <a:t>Click to edit Master title style</a:t>
            </a:r>
            <a:endParaRPr lang="en-US"/>
          </a:p>
        </p:txBody>
      </p:sp>
      <p:sp>
        <p:nvSpPr>
          <p:cNvPr id="3" name="Vertical Text Placeholder 2"/>
          <p:cNvSpPr>
            <a:spLocks noGrp="1"/>
          </p:cNvSpPr>
          <p:nvPr>
            <p:ph type="body" orient="vert" idx="1"/>
          </p:nvPr>
        </p:nvSpPr>
        <p:spPr>
          <a:xfrm>
            <a:off x="457200" y="1200151"/>
            <a:ext cx="8229600" cy="3394472"/>
          </a:xfrm>
          <a:prstGeom prst="rect">
            <a:avLst/>
          </a:prstGeom>
        </p:spPr>
        <p:txBody>
          <a:bodyPr vert="eaVert" lIns="68580" tIns="34290" rIns="68580" bIns="34290"/>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Date Placeholder 3"/>
          <p:cNvSpPr>
            <a:spLocks noGrp="1"/>
          </p:cNvSpPr>
          <p:nvPr>
            <p:ph type="dt" sz="half" idx="10"/>
          </p:nvPr>
        </p:nvSpPr>
        <p:spPr>
          <a:xfrm>
            <a:off x="457200" y="4767264"/>
            <a:ext cx="2133600" cy="273844"/>
          </a:xfrm>
          <a:prstGeom prst="rect">
            <a:avLst/>
          </a:prstGeom>
        </p:spPr>
        <p:txBody>
          <a:bodyPr lIns="68580" tIns="34290" rIns="68580" bIns="34290"/>
          <a:lstStyle/>
          <a:p>
            <a:fld id="{33166B89-458D-F64D-9C3C-8460E2972629}" type="datetimeFigureOut">
              <a:rPr lang="en-US" smtClean="0"/>
              <a:t>9/15/17</a:t>
            </a:fld>
            <a:endParaRPr lang="en-US" dirty="0"/>
          </a:p>
        </p:txBody>
      </p:sp>
      <p:sp>
        <p:nvSpPr>
          <p:cNvPr id="5" name="Footer Placeholder 4"/>
          <p:cNvSpPr>
            <a:spLocks noGrp="1"/>
          </p:cNvSpPr>
          <p:nvPr>
            <p:ph type="ftr" sz="quarter" idx="11"/>
          </p:nvPr>
        </p:nvSpPr>
        <p:spPr>
          <a:xfrm>
            <a:off x="3124200" y="4767264"/>
            <a:ext cx="2895600" cy="273844"/>
          </a:xfrm>
          <a:prstGeom prst="rect">
            <a:avLst/>
          </a:prstGeom>
        </p:spPr>
        <p:txBody>
          <a:bodyPr lIns="68580" tIns="34290" rIns="68580" bIns="34290"/>
          <a:lstStyle/>
          <a:p>
            <a:endParaRPr lang="en-US" dirty="0"/>
          </a:p>
        </p:txBody>
      </p:sp>
      <p:sp>
        <p:nvSpPr>
          <p:cNvPr id="6" name="Slide Number Placeholder 5"/>
          <p:cNvSpPr>
            <a:spLocks noGrp="1"/>
          </p:cNvSpPr>
          <p:nvPr>
            <p:ph type="sldNum" sz="quarter" idx="12"/>
          </p:nvPr>
        </p:nvSpPr>
        <p:spPr>
          <a:xfrm>
            <a:off x="6553200" y="4767264"/>
            <a:ext cx="2133600" cy="273844"/>
          </a:xfrm>
          <a:prstGeom prst="rect">
            <a:avLst/>
          </a:prstGeom>
        </p:spPr>
        <p:txBody>
          <a:bodyPr lIns="68580" tIns="34290" rIns="68580" bIns="34290"/>
          <a:lstStyle/>
          <a:p>
            <a:fld id="{88D41C03-5298-834D-B8DB-B3CCDD45BE3F}" type="slidenum">
              <a:rPr lang="en-US" smtClean="0"/>
              <a:t>‹#›</a:t>
            </a:fld>
            <a:endParaRPr lang="en-US" dirty="0"/>
          </a:p>
        </p:txBody>
      </p:sp>
    </p:spTree>
    <p:extLst>
      <p:ext uri="{BB962C8B-B14F-4D97-AF65-F5344CB8AC3E}">
        <p14:creationId xmlns:p14="http://schemas.microsoft.com/office/powerpoint/2010/main" val="617351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80"/>
            <a:ext cx="2057400" cy="4388644"/>
          </a:xfrm>
          <a:prstGeom prst="rect">
            <a:avLst/>
          </a:prstGeom>
        </p:spPr>
        <p:txBody>
          <a:bodyPr vert="eaVert" lIns="68580" tIns="34290" rIns="68580" bIns="34290"/>
          <a:lstStyle/>
          <a:p>
            <a:r>
              <a:rPr lang="ga-IE"/>
              <a:t>Click to edit Master title style</a:t>
            </a:r>
            <a:endParaRPr lang="en-US"/>
          </a:p>
        </p:txBody>
      </p:sp>
      <p:sp>
        <p:nvSpPr>
          <p:cNvPr id="3" name="Vertical Text Placeholder 2"/>
          <p:cNvSpPr>
            <a:spLocks noGrp="1"/>
          </p:cNvSpPr>
          <p:nvPr>
            <p:ph type="body" orient="vert" idx="1"/>
          </p:nvPr>
        </p:nvSpPr>
        <p:spPr>
          <a:xfrm>
            <a:off x="457200" y="205980"/>
            <a:ext cx="6019800" cy="4388644"/>
          </a:xfrm>
          <a:prstGeom prst="rect">
            <a:avLst/>
          </a:prstGeom>
        </p:spPr>
        <p:txBody>
          <a:bodyPr vert="eaVert" lIns="68580" tIns="34290" rIns="68580" bIns="34290"/>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Date Placeholder 3"/>
          <p:cNvSpPr>
            <a:spLocks noGrp="1"/>
          </p:cNvSpPr>
          <p:nvPr>
            <p:ph type="dt" sz="half" idx="10"/>
          </p:nvPr>
        </p:nvSpPr>
        <p:spPr>
          <a:xfrm>
            <a:off x="457200" y="4767264"/>
            <a:ext cx="2133600" cy="273844"/>
          </a:xfrm>
          <a:prstGeom prst="rect">
            <a:avLst/>
          </a:prstGeom>
        </p:spPr>
        <p:txBody>
          <a:bodyPr lIns="68580" tIns="34290" rIns="68580" bIns="34290"/>
          <a:lstStyle/>
          <a:p>
            <a:fld id="{33166B89-458D-F64D-9C3C-8460E2972629}" type="datetimeFigureOut">
              <a:rPr lang="en-US" smtClean="0"/>
              <a:t>9/15/17</a:t>
            </a:fld>
            <a:endParaRPr lang="en-US" dirty="0"/>
          </a:p>
        </p:txBody>
      </p:sp>
      <p:sp>
        <p:nvSpPr>
          <p:cNvPr id="5" name="Footer Placeholder 4"/>
          <p:cNvSpPr>
            <a:spLocks noGrp="1"/>
          </p:cNvSpPr>
          <p:nvPr>
            <p:ph type="ftr" sz="quarter" idx="11"/>
          </p:nvPr>
        </p:nvSpPr>
        <p:spPr>
          <a:xfrm>
            <a:off x="3124200" y="4767264"/>
            <a:ext cx="2895600" cy="273844"/>
          </a:xfrm>
          <a:prstGeom prst="rect">
            <a:avLst/>
          </a:prstGeom>
        </p:spPr>
        <p:txBody>
          <a:bodyPr lIns="68580" tIns="34290" rIns="68580" bIns="34290"/>
          <a:lstStyle/>
          <a:p>
            <a:endParaRPr lang="en-US" dirty="0"/>
          </a:p>
        </p:txBody>
      </p:sp>
      <p:sp>
        <p:nvSpPr>
          <p:cNvPr id="6" name="Slide Number Placeholder 5"/>
          <p:cNvSpPr>
            <a:spLocks noGrp="1"/>
          </p:cNvSpPr>
          <p:nvPr>
            <p:ph type="sldNum" sz="quarter" idx="12"/>
          </p:nvPr>
        </p:nvSpPr>
        <p:spPr>
          <a:xfrm>
            <a:off x="6553200" y="4767264"/>
            <a:ext cx="2133600" cy="273844"/>
          </a:xfrm>
          <a:prstGeom prst="rect">
            <a:avLst/>
          </a:prstGeom>
        </p:spPr>
        <p:txBody>
          <a:bodyPr lIns="68580" tIns="34290" rIns="68580" bIns="34290"/>
          <a:lstStyle/>
          <a:p>
            <a:fld id="{88D41C03-5298-834D-B8DB-B3CCDD45BE3F}" type="slidenum">
              <a:rPr lang="en-US" smtClean="0"/>
              <a:t>‹#›</a:t>
            </a:fld>
            <a:endParaRPr lang="en-US" dirty="0"/>
          </a:p>
        </p:txBody>
      </p:sp>
    </p:spTree>
    <p:extLst>
      <p:ext uri="{BB962C8B-B14F-4D97-AF65-F5344CB8AC3E}">
        <p14:creationId xmlns:p14="http://schemas.microsoft.com/office/powerpoint/2010/main" val="39470608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3396879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41772"/>
            <a:ext cx="7772400" cy="17907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B4C801-80ED-E64B-B449-7093E944DA9C}" type="datetimeFigureOut">
              <a:rPr lang="en-US" smtClean="0"/>
              <a:t>9/15/17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42E1B95-BF89-9F4B-AEE5-02634D413792}" type="slidenum">
              <a:rPr lang="en-US" smtClean="0"/>
              <a:t>‹#›</a:t>
            </a:fld>
            <a:endParaRPr lang="en-US" dirty="0"/>
          </a:p>
        </p:txBody>
      </p:sp>
    </p:spTree>
    <p:extLst>
      <p:ext uri="{BB962C8B-B14F-4D97-AF65-F5344CB8AC3E}">
        <p14:creationId xmlns:p14="http://schemas.microsoft.com/office/powerpoint/2010/main" val="8716778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B4C801-80ED-E64B-B449-7093E944DA9C}" type="datetimeFigureOut">
              <a:rPr lang="en-US" smtClean="0"/>
              <a:t>9/15/17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42E1B95-BF89-9F4B-AEE5-02634D413792}" type="slidenum">
              <a:rPr lang="en-US" smtClean="0"/>
              <a:t>‹#›</a:t>
            </a:fld>
            <a:endParaRPr lang="en-US" dirty="0"/>
          </a:p>
        </p:txBody>
      </p:sp>
    </p:spTree>
    <p:extLst>
      <p:ext uri="{BB962C8B-B14F-4D97-AF65-F5344CB8AC3E}">
        <p14:creationId xmlns:p14="http://schemas.microsoft.com/office/powerpoint/2010/main" val="3695171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B4C801-80ED-E64B-B449-7093E944DA9C}" type="datetimeFigureOut">
              <a:rPr lang="en-US" smtClean="0"/>
              <a:t>9/15/17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42E1B95-BF89-9F4B-AEE5-02634D413792}" type="slidenum">
              <a:rPr lang="en-US" smtClean="0"/>
              <a:t>‹#›</a:t>
            </a:fld>
            <a:endParaRPr lang="en-US" dirty="0"/>
          </a:p>
        </p:txBody>
      </p:sp>
    </p:spTree>
    <p:extLst>
      <p:ext uri="{BB962C8B-B14F-4D97-AF65-F5344CB8AC3E}">
        <p14:creationId xmlns:p14="http://schemas.microsoft.com/office/powerpoint/2010/main" val="5123585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4B4C801-80ED-E64B-B449-7093E944DA9C}" type="datetimeFigureOut">
              <a:rPr lang="en-US" smtClean="0"/>
              <a:t>9/15/17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42E1B95-BF89-9F4B-AEE5-02634D413792}" type="slidenum">
              <a:rPr lang="en-US" smtClean="0"/>
              <a:t>‹#›</a:t>
            </a:fld>
            <a:endParaRPr lang="en-US" dirty="0"/>
          </a:p>
        </p:txBody>
      </p:sp>
    </p:spTree>
    <p:extLst>
      <p:ext uri="{BB962C8B-B14F-4D97-AF65-F5344CB8AC3E}">
        <p14:creationId xmlns:p14="http://schemas.microsoft.com/office/powerpoint/2010/main" val="14713588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6"/>
            <a:ext cx="7886700" cy="994172"/>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1" y="1260872"/>
            <a:ext cx="3887391" cy="617934"/>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1"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4B4C801-80ED-E64B-B449-7093E944DA9C}" type="datetimeFigureOut">
              <a:rPr lang="en-US" smtClean="0"/>
              <a:t>9/15/17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42E1B95-BF89-9F4B-AEE5-02634D413792}" type="slidenum">
              <a:rPr lang="en-US" smtClean="0"/>
              <a:t>‹#›</a:t>
            </a:fld>
            <a:endParaRPr lang="en-US" dirty="0"/>
          </a:p>
        </p:txBody>
      </p:sp>
    </p:spTree>
    <p:extLst>
      <p:ext uri="{BB962C8B-B14F-4D97-AF65-F5344CB8AC3E}">
        <p14:creationId xmlns:p14="http://schemas.microsoft.com/office/powerpoint/2010/main" val="30712303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4B4C801-80ED-E64B-B449-7093E944DA9C}" type="datetimeFigureOut">
              <a:rPr lang="en-US" smtClean="0"/>
              <a:t>9/15/17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42E1B95-BF89-9F4B-AEE5-02634D413792}" type="slidenum">
              <a:rPr lang="en-US" smtClean="0"/>
              <a:t>‹#›</a:t>
            </a:fld>
            <a:endParaRPr lang="en-US" dirty="0"/>
          </a:p>
        </p:txBody>
      </p:sp>
    </p:spTree>
    <p:extLst>
      <p:ext uri="{BB962C8B-B14F-4D97-AF65-F5344CB8AC3E}">
        <p14:creationId xmlns:p14="http://schemas.microsoft.com/office/powerpoint/2010/main" val="24129386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B4C801-80ED-E64B-B449-7093E944DA9C}" type="datetimeFigureOut">
              <a:rPr lang="en-US" smtClean="0"/>
              <a:t>9/15/17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42E1B95-BF89-9F4B-AEE5-02634D413792}" type="slidenum">
              <a:rPr lang="en-US" smtClean="0"/>
              <a:t>‹#›</a:t>
            </a:fld>
            <a:endParaRPr lang="en-US" dirty="0"/>
          </a:p>
        </p:txBody>
      </p:sp>
    </p:spTree>
    <p:extLst>
      <p:ext uri="{BB962C8B-B14F-4D97-AF65-F5344CB8AC3E}">
        <p14:creationId xmlns:p14="http://schemas.microsoft.com/office/powerpoint/2010/main" val="8346795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740571"/>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Click to edit Master text styles</a:t>
            </a:r>
          </a:p>
        </p:txBody>
      </p:sp>
      <p:sp>
        <p:nvSpPr>
          <p:cNvPr id="5" name="Date Placeholder 4"/>
          <p:cNvSpPr>
            <a:spLocks noGrp="1"/>
          </p:cNvSpPr>
          <p:nvPr>
            <p:ph type="dt" sz="half" idx="10"/>
          </p:nvPr>
        </p:nvSpPr>
        <p:spPr/>
        <p:txBody>
          <a:bodyPr/>
          <a:lstStyle/>
          <a:p>
            <a:fld id="{34B4C801-80ED-E64B-B449-7093E944DA9C}" type="datetimeFigureOut">
              <a:rPr lang="en-US" smtClean="0"/>
              <a:t>9/15/17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42E1B95-BF89-9F4B-AEE5-02634D413792}" type="slidenum">
              <a:rPr lang="en-US" smtClean="0"/>
              <a:t>‹#›</a:t>
            </a:fld>
            <a:endParaRPr lang="en-US" dirty="0"/>
          </a:p>
        </p:txBody>
      </p:sp>
    </p:spTree>
    <p:extLst>
      <p:ext uri="{BB962C8B-B14F-4D97-AF65-F5344CB8AC3E}">
        <p14:creationId xmlns:p14="http://schemas.microsoft.com/office/powerpoint/2010/main" val="28724174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740571"/>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Click to edit Master text styles</a:t>
            </a:r>
          </a:p>
        </p:txBody>
      </p:sp>
      <p:sp>
        <p:nvSpPr>
          <p:cNvPr id="5" name="Date Placeholder 4"/>
          <p:cNvSpPr>
            <a:spLocks noGrp="1"/>
          </p:cNvSpPr>
          <p:nvPr>
            <p:ph type="dt" sz="half" idx="10"/>
          </p:nvPr>
        </p:nvSpPr>
        <p:spPr/>
        <p:txBody>
          <a:bodyPr/>
          <a:lstStyle/>
          <a:p>
            <a:fld id="{34B4C801-80ED-E64B-B449-7093E944DA9C}" type="datetimeFigureOut">
              <a:rPr lang="en-US" smtClean="0"/>
              <a:t>9/15/17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42E1B95-BF89-9F4B-AEE5-02634D413792}" type="slidenum">
              <a:rPr lang="en-US" smtClean="0"/>
              <a:t>‹#›</a:t>
            </a:fld>
            <a:endParaRPr lang="en-US" dirty="0"/>
          </a:p>
        </p:txBody>
      </p:sp>
    </p:spTree>
    <p:extLst>
      <p:ext uri="{BB962C8B-B14F-4D97-AF65-F5344CB8AC3E}">
        <p14:creationId xmlns:p14="http://schemas.microsoft.com/office/powerpoint/2010/main" val="24635608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B4C801-80ED-E64B-B449-7093E944DA9C}" type="datetimeFigureOut">
              <a:rPr lang="en-US" smtClean="0"/>
              <a:t>9/15/17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42E1B95-BF89-9F4B-AEE5-02634D413792}" type="slidenum">
              <a:rPr lang="en-US" smtClean="0"/>
              <a:t>‹#›</a:t>
            </a:fld>
            <a:endParaRPr lang="en-US" dirty="0"/>
          </a:p>
        </p:txBody>
      </p:sp>
    </p:spTree>
    <p:extLst>
      <p:ext uri="{BB962C8B-B14F-4D97-AF65-F5344CB8AC3E}">
        <p14:creationId xmlns:p14="http://schemas.microsoft.com/office/powerpoint/2010/main" val="6705272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4"/>
            <a:ext cx="1971675" cy="435887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1"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B4C801-80ED-E64B-B449-7093E944DA9C}" type="datetimeFigureOut">
              <a:rPr lang="en-US" smtClean="0"/>
              <a:t>9/15/17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42E1B95-BF89-9F4B-AEE5-02634D413792}" type="slidenum">
              <a:rPr lang="en-US" smtClean="0"/>
              <a:t>‹#›</a:t>
            </a:fld>
            <a:endParaRPr lang="en-US" dirty="0"/>
          </a:p>
        </p:txBody>
      </p:sp>
    </p:spTree>
    <p:extLst>
      <p:ext uri="{BB962C8B-B14F-4D97-AF65-F5344CB8AC3E}">
        <p14:creationId xmlns:p14="http://schemas.microsoft.com/office/powerpoint/2010/main" val="39427283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5239" y="0"/>
            <a:ext cx="9093523" cy="5143500"/>
          </a:xfrm>
          <a:prstGeom prst="rect">
            <a:avLst/>
          </a:prstGeom>
        </p:spPr>
      </p:pic>
    </p:spTree>
    <p:extLst>
      <p:ext uri="{BB962C8B-B14F-4D97-AF65-F5344CB8AC3E}">
        <p14:creationId xmlns:p14="http://schemas.microsoft.com/office/powerpoint/2010/main" val="107424725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2" Type="http://schemas.openxmlformats.org/officeDocument/2006/relationships/slideLayout" Target="../slideLayouts/slideLayout24.xml"/><Relationship Id="rId13" Type="http://schemas.openxmlformats.org/officeDocument/2006/relationships/theme" Target="../theme/theme2.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 Id="rId9" Type="http://schemas.openxmlformats.org/officeDocument/2006/relationships/slideLayout" Target="../slideLayouts/slideLayout21.xml"/><Relationship Id="rId10"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89180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8" r:id="rId12"/>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400" kern="1200">
          <a:solidFill>
            <a:schemeClr val="tx1"/>
          </a:solidFill>
          <a:latin typeface="+mn-lt"/>
          <a:ea typeface="+mn-ea"/>
          <a:cs typeface="+mn-cs"/>
        </a:defRPr>
      </a:lvl1pPr>
      <a:lvl2pPr marL="342900" algn="l" defTabSz="342900" rtl="0" eaLnBrk="1" latinLnBrk="0" hangingPunct="1">
        <a:defRPr sz="1400" kern="1200">
          <a:solidFill>
            <a:schemeClr val="tx1"/>
          </a:solidFill>
          <a:latin typeface="+mn-lt"/>
          <a:ea typeface="+mn-ea"/>
          <a:cs typeface="+mn-cs"/>
        </a:defRPr>
      </a:lvl2pPr>
      <a:lvl3pPr marL="685800" algn="l" defTabSz="342900" rtl="0" eaLnBrk="1" latinLnBrk="0" hangingPunct="1">
        <a:defRPr sz="1400" kern="1200">
          <a:solidFill>
            <a:schemeClr val="tx1"/>
          </a:solidFill>
          <a:latin typeface="+mn-lt"/>
          <a:ea typeface="+mn-ea"/>
          <a:cs typeface="+mn-cs"/>
        </a:defRPr>
      </a:lvl3pPr>
      <a:lvl4pPr marL="1028700" algn="l" defTabSz="342900" rtl="0" eaLnBrk="1" latinLnBrk="0" hangingPunct="1">
        <a:defRPr sz="1400" kern="1200">
          <a:solidFill>
            <a:schemeClr val="tx1"/>
          </a:solidFill>
          <a:latin typeface="+mn-lt"/>
          <a:ea typeface="+mn-ea"/>
          <a:cs typeface="+mn-cs"/>
        </a:defRPr>
      </a:lvl4pPr>
      <a:lvl5pPr marL="1371600" algn="l" defTabSz="342900" rtl="0" eaLnBrk="1" latinLnBrk="0" hangingPunct="1">
        <a:defRPr sz="1400" kern="1200">
          <a:solidFill>
            <a:schemeClr val="tx1"/>
          </a:solidFill>
          <a:latin typeface="+mn-lt"/>
          <a:ea typeface="+mn-ea"/>
          <a:cs typeface="+mn-cs"/>
        </a:defRPr>
      </a:lvl5pPr>
      <a:lvl6pPr marL="1714500" algn="l" defTabSz="342900" rtl="0" eaLnBrk="1" latinLnBrk="0" hangingPunct="1">
        <a:defRPr sz="1400" kern="1200">
          <a:solidFill>
            <a:schemeClr val="tx1"/>
          </a:solidFill>
          <a:latin typeface="+mn-lt"/>
          <a:ea typeface="+mn-ea"/>
          <a:cs typeface="+mn-cs"/>
        </a:defRPr>
      </a:lvl6pPr>
      <a:lvl7pPr marL="2057400" algn="l" defTabSz="342900" rtl="0" eaLnBrk="1" latinLnBrk="0" hangingPunct="1">
        <a:defRPr sz="1400" kern="1200">
          <a:solidFill>
            <a:schemeClr val="tx1"/>
          </a:solidFill>
          <a:latin typeface="+mn-lt"/>
          <a:ea typeface="+mn-ea"/>
          <a:cs typeface="+mn-cs"/>
        </a:defRPr>
      </a:lvl7pPr>
      <a:lvl8pPr marL="2400300" algn="l" defTabSz="342900" rtl="0" eaLnBrk="1" latinLnBrk="0" hangingPunct="1">
        <a:defRPr sz="1400" kern="1200">
          <a:solidFill>
            <a:schemeClr val="tx1"/>
          </a:solidFill>
          <a:latin typeface="+mn-lt"/>
          <a:ea typeface="+mn-ea"/>
          <a:cs typeface="+mn-cs"/>
        </a:defRPr>
      </a:lvl8pPr>
      <a:lvl9pPr marL="2743200" algn="l" defTabSz="342900" rtl="0" eaLnBrk="1" latinLnBrk="0" hangingPunct="1">
        <a:defRPr sz="1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6"/>
            <a:ext cx="7886700" cy="994172"/>
          </a:xfrm>
          <a:prstGeom prst="rect">
            <a:avLst/>
          </a:prstGeom>
        </p:spPr>
        <p:txBody>
          <a:bodyPr vert="horz" lIns="68580" tIns="34290" rIns="68580" bIns="3429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68580" tIns="34290" rIns="68580" bIns="3429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68580" tIns="34290" rIns="68580" bIns="34290" rtlCol="0" anchor="ctr"/>
          <a:lstStyle>
            <a:lvl1pPr algn="l">
              <a:defRPr sz="900">
                <a:solidFill>
                  <a:schemeClr val="tx1">
                    <a:tint val="75000"/>
                  </a:schemeClr>
                </a:solidFill>
              </a:defRPr>
            </a:lvl1pPr>
          </a:lstStyle>
          <a:p>
            <a:fld id="{34B4C801-80ED-E64B-B449-7093E944DA9C}" type="datetimeFigureOut">
              <a:rPr lang="en-US" smtClean="0"/>
              <a:t>9/15/17</a:t>
            </a:fld>
            <a:endParaRPr lang="en-US" dirty="0"/>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68580" tIns="34290" rIns="68580" bIns="3429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68580" tIns="34290" rIns="68580" bIns="34290" rtlCol="0" anchor="ctr"/>
          <a:lstStyle>
            <a:lvl1pPr algn="r">
              <a:defRPr sz="900">
                <a:solidFill>
                  <a:schemeClr val="tx1">
                    <a:tint val="75000"/>
                  </a:schemeClr>
                </a:solidFill>
              </a:defRPr>
            </a:lvl1pPr>
          </a:lstStyle>
          <a:p>
            <a:fld id="{E42E1B95-BF89-9F4B-AEE5-02634D413792}" type="slidenum">
              <a:rPr lang="en-US" smtClean="0"/>
              <a:t>‹#›</a:t>
            </a:fld>
            <a:endParaRPr lang="en-US" dirty="0"/>
          </a:p>
        </p:txBody>
      </p:sp>
    </p:spTree>
    <p:extLst>
      <p:ext uri="{BB962C8B-B14F-4D97-AF65-F5344CB8AC3E}">
        <p14:creationId xmlns:p14="http://schemas.microsoft.com/office/powerpoint/2010/main" val="17277387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87"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7.png"/><Relationship Id="rId3" Type="http://schemas.openxmlformats.org/officeDocument/2006/relationships/chart" Target="../charts/char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hyperlink" Target="http://ec.europa.eu/eurostat/statistics-explained/index.php/Glossary:Non-profit_institutions_serving_households_(NPISH)"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8.tiff"/><Relationship Id="rId4" Type="http://schemas.openxmlformats.org/officeDocument/2006/relationships/image" Target="../media/image9.tiff"/><Relationship Id="rId5" Type="http://schemas.openxmlformats.org/officeDocument/2006/relationships/image" Target="../media/image10.tiff"/><Relationship Id="rId6" Type="http://schemas.openxmlformats.org/officeDocument/2006/relationships/image" Target="../media/image11.tiff"/><Relationship Id="rId7" Type="http://schemas.openxmlformats.org/officeDocument/2006/relationships/image" Target="../media/image12.png"/><Relationship Id="rId8" Type="http://schemas.openxmlformats.org/officeDocument/2006/relationships/image" Target="../media/image13.png"/><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5.tiff"/></Relationships>
</file>

<file path=ppt/slides/_rels/slide9.xml.rels><?xml version="1.0" encoding="UTF-8" standalone="yes"?>
<Relationships xmlns="http://schemas.openxmlformats.org/package/2006/relationships"><Relationship Id="rId11" Type="http://schemas.openxmlformats.org/officeDocument/2006/relationships/image" Target="../media/image25.png"/><Relationship Id="rId12" Type="http://schemas.openxmlformats.org/officeDocument/2006/relationships/image" Target="../media/image26.png"/><Relationship Id="rId1" Type="http://schemas.openxmlformats.org/officeDocument/2006/relationships/slideLayout" Target="../slideLayouts/slideLayout7.xml"/><Relationship Id="rId2" Type="http://schemas.openxmlformats.org/officeDocument/2006/relationships/image" Target="../media/image16.png"/><Relationship Id="rId3" Type="http://schemas.openxmlformats.org/officeDocument/2006/relationships/image" Target="../media/image17.png"/><Relationship Id="rId4" Type="http://schemas.openxmlformats.org/officeDocument/2006/relationships/image" Target="../media/image18.png"/><Relationship Id="rId5" Type="http://schemas.openxmlformats.org/officeDocument/2006/relationships/image" Target="../media/image19.png"/><Relationship Id="rId6" Type="http://schemas.openxmlformats.org/officeDocument/2006/relationships/image" Target="../media/image20.png"/><Relationship Id="rId7" Type="http://schemas.openxmlformats.org/officeDocument/2006/relationships/image" Target="../media/image21.png"/><Relationship Id="rId8" Type="http://schemas.openxmlformats.org/officeDocument/2006/relationships/image" Target="../media/image22.png"/><Relationship Id="rId9" Type="http://schemas.openxmlformats.org/officeDocument/2006/relationships/image" Target="../media/image23.png"/><Relationship Id="rId10"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4" Type="http://schemas.openxmlformats.org/officeDocument/2006/relationships/hyperlink" Target="http://www.benefacts.ie/" TargetMode="External"/><Relationship Id="rId1" Type="http://schemas.openxmlformats.org/officeDocument/2006/relationships/slideLayout" Target="../slideLayouts/slideLayout7.xml"/><Relationship Id="rId2" Type="http://schemas.openxmlformats.org/officeDocument/2006/relationships/image" Target="../media/image2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29.png"/><Relationship Id="rId3" Type="http://schemas.openxmlformats.org/officeDocument/2006/relationships/image" Target="../media/image3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1.png"/><Relationship Id="rId3" Type="http://schemas.openxmlformats.org/officeDocument/2006/relationships/image" Target="../media/image3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3.png"/><Relationship Id="rId3" Type="http://schemas.openxmlformats.org/officeDocument/2006/relationships/image" Target="../media/image3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5.png"/><Relationship Id="rId3" Type="http://schemas.openxmlformats.org/officeDocument/2006/relationships/image" Target="../media/image3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3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hyperlink" Target="mailto:Info@benefacts.ie" TargetMode="External"/><Relationship Id="rId4" Type="http://schemas.openxmlformats.org/officeDocument/2006/relationships/hyperlink" Target="http://www.benefacts.ie/" TargetMode="External"/><Relationship Id="rId5" Type="http://schemas.openxmlformats.org/officeDocument/2006/relationships/hyperlink" Target="http://www.twitter.com/Benefacts_ie" TargetMode="External"/><Relationship Id="rId6" Type="http://schemas.openxmlformats.org/officeDocument/2006/relationships/hyperlink" Target="http://www.linkedin.com/company/Benefacts" TargetMode="External"/><Relationship Id="rId7" Type="http://schemas.openxmlformats.org/officeDocument/2006/relationships/hyperlink" Target="mailto:patriciaquinn@benefacts.ie" TargetMode="External"/><Relationship Id="rId1" Type="http://schemas.openxmlformats.org/officeDocument/2006/relationships/slideLayout" Target="../slideLayouts/slideLayout24.xml"/><Relationship Id="rId2" Type="http://schemas.openxmlformats.org/officeDocument/2006/relationships/hyperlink" Target="mailto:John.lyons@benefacts.i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2" name="Title 1"/>
          <p:cNvSpPr txBox="1">
            <a:spLocks/>
          </p:cNvSpPr>
          <p:nvPr/>
        </p:nvSpPr>
        <p:spPr>
          <a:xfrm>
            <a:off x="1560276" y="2314809"/>
            <a:ext cx="5329501" cy="1102519"/>
          </a:xfrm>
          <a:prstGeom prst="rect">
            <a:avLst/>
          </a:prstGeom>
        </p:spPr>
        <p:txBody>
          <a:bodyPr lIns="68580" tIns="34290" rIns="68580" bIns="34290">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endParaRPr lang="en-US" sz="2600" b="1" dirty="0">
              <a:solidFill>
                <a:schemeClr val="bg1"/>
              </a:solidFill>
            </a:endParaRPr>
          </a:p>
        </p:txBody>
      </p:sp>
      <p:sp>
        <p:nvSpPr>
          <p:cNvPr id="4" name="TextBox 3"/>
          <p:cNvSpPr txBox="1"/>
          <p:nvPr/>
        </p:nvSpPr>
        <p:spPr>
          <a:xfrm>
            <a:off x="730118" y="1540951"/>
            <a:ext cx="7230101" cy="1054135"/>
          </a:xfrm>
          <a:prstGeom prst="rect">
            <a:avLst/>
          </a:prstGeom>
          <a:noFill/>
        </p:spPr>
        <p:txBody>
          <a:bodyPr wrap="square" lIns="68580" tIns="34290" rIns="68580" bIns="34290" rtlCol="0">
            <a:spAutoFit/>
          </a:bodyPr>
          <a:lstStyle/>
          <a:p>
            <a:r>
              <a:rPr lang="en-US" sz="3200" dirty="0" smtClean="0">
                <a:solidFill>
                  <a:schemeClr val="bg1">
                    <a:lumMod val="95000"/>
                  </a:schemeClr>
                </a:solidFill>
              </a:rPr>
              <a:t>PROVIDING A DATA INFRASTRUCTURE </a:t>
            </a:r>
          </a:p>
          <a:p>
            <a:r>
              <a:rPr lang="en-US" sz="3200" dirty="0" smtClean="0">
                <a:solidFill>
                  <a:schemeClr val="bg1">
                    <a:lumMod val="95000"/>
                  </a:schemeClr>
                </a:solidFill>
              </a:rPr>
              <a:t>FOR THE IRISH NONPROFIT SECTOR</a:t>
            </a:r>
            <a:endParaRPr lang="en-US" sz="3200" dirty="0">
              <a:solidFill>
                <a:schemeClr val="bg1">
                  <a:lumMod val="95000"/>
                </a:schemeClr>
              </a:solidFill>
            </a:endParaRPr>
          </a:p>
        </p:txBody>
      </p:sp>
    </p:spTree>
    <p:extLst>
      <p:ext uri="{BB962C8B-B14F-4D97-AF65-F5344CB8AC3E}">
        <p14:creationId xmlns:p14="http://schemas.microsoft.com/office/powerpoint/2010/main" val="3533873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extLst>
              <a:ext uri="{28A0092B-C50C-407E-A947-70E740481C1C}">
                <a14:useLocalDpi xmlns:a14="http://schemas.microsoft.com/office/drawing/2010/main"/>
              </a:ext>
            </a:extLst>
          </a:blip>
          <a:srcRect l="6781" t="18097" r="5383" b="22863"/>
          <a:stretch/>
        </p:blipFill>
        <p:spPr>
          <a:xfrm>
            <a:off x="434472" y="4098012"/>
            <a:ext cx="8445185" cy="884570"/>
          </a:xfrm>
          <a:prstGeom prst="rect">
            <a:avLst/>
          </a:prstGeom>
        </p:spPr>
      </p:pic>
      <p:sp>
        <p:nvSpPr>
          <p:cNvPr id="7" name="Rectangle 6"/>
          <p:cNvSpPr/>
          <p:nvPr/>
        </p:nvSpPr>
        <p:spPr>
          <a:xfrm>
            <a:off x="284494" y="745956"/>
            <a:ext cx="4749809" cy="3254737"/>
          </a:xfrm>
          <a:prstGeom prst="rect">
            <a:avLst/>
          </a:prstGeom>
        </p:spPr>
        <p:txBody>
          <a:bodyPr wrap="square" lIns="68580" tIns="34290" rIns="68580" bIns="34290">
            <a:spAutoFit/>
          </a:bodyPr>
          <a:lstStyle/>
          <a:p>
            <a:pPr defTabSz="685800"/>
            <a:r>
              <a:rPr lang="en-US" sz="2300" kern="0" dirty="0">
                <a:solidFill>
                  <a:srgbClr val="005492"/>
                </a:solidFill>
              </a:rPr>
              <a:t>A not-for-profit organisation established in 2015 in a strategic collaboration between the Irish government, civil society and major philanthropies to create and deploy a data infrastructure for a sector that employs 150,000 people in Ireland and attracts 10% of public current expenditure.</a:t>
            </a:r>
            <a:endParaRPr lang="en-US" sz="2300" kern="0" dirty="0">
              <a:solidFill>
                <a:srgbClr val="DB7B1B"/>
              </a:solidFill>
            </a:endParaRPr>
          </a:p>
        </p:txBody>
      </p:sp>
      <p:graphicFrame>
        <p:nvGraphicFramePr>
          <p:cNvPr id="8" name="Chart 7"/>
          <p:cNvGraphicFramePr>
            <a:graphicFrameLocks/>
          </p:cNvGraphicFramePr>
          <p:nvPr>
            <p:extLst>
              <p:ext uri="{D42A27DB-BD31-4B8C-83A1-F6EECF244321}">
                <p14:modId xmlns:p14="http://schemas.microsoft.com/office/powerpoint/2010/main" val="763094866"/>
              </p:ext>
            </p:extLst>
          </p:nvPr>
        </p:nvGraphicFramePr>
        <p:xfrm>
          <a:off x="5209674" y="314636"/>
          <a:ext cx="3934326" cy="3798769"/>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p:cNvSpPr txBox="1"/>
          <p:nvPr/>
        </p:nvSpPr>
        <p:spPr>
          <a:xfrm>
            <a:off x="284494" y="125417"/>
            <a:ext cx="1784463" cy="523220"/>
          </a:xfrm>
          <a:prstGeom prst="rect">
            <a:avLst/>
          </a:prstGeom>
          <a:noFill/>
        </p:spPr>
        <p:txBody>
          <a:bodyPr wrap="none" rtlCol="0">
            <a:spAutoFit/>
          </a:bodyPr>
          <a:lstStyle/>
          <a:p>
            <a:r>
              <a:rPr lang="en-US" sz="2800" kern="0" dirty="0" err="1">
                <a:solidFill>
                  <a:srgbClr val="005492"/>
                </a:solidFill>
              </a:rPr>
              <a:t>Benefacts</a:t>
            </a:r>
            <a:r>
              <a:rPr lang="en-US" sz="2800" kern="0" dirty="0">
                <a:solidFill>
                  <a:srgbClr val="DB7B1B"/>
                </a:solidFill>
              </a:rPr>
              <a:t>|</a:t>
            </a:r>
            <a:endParaRPr lang="en-US" sz="2800" dirty="0"/>
          </a:p>
        </p:txBody>
      </p:sp>
    </p:spTree>
    <p:extLst>
      <p:ext uri="{BB962C8B-B14F-4D97-AF65-F5344CB8AC3E}">
        <p14:creationId xmlns:p14="http://schemas.microsoft.com/office/powerpoint/2010/main" val="42475312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81801"/>
            <a:ext cx="9144000" cy="2677656"/>
          </a:xfrm>
          <a:prstGeom prst="rect">
            <a:avLst/>
          </a:prstGeom>
        </p:spPr>
        <p:txBody>
          <a:bodyPr wrap="square">
            <a:spAutoFit/>
          </a:bodyPr>
          <a:lstStyle/>
          <a:p>
            <a:r>
              <a:rPr lang="en-IE" sz="2200" dirty="0">
                <a:solidFill>
                  <a:schemeClr val="accent2"/>
                </a:solidFill>
              </a:rPr>
              <a:t>local community and voluntary associations </a:t>
            </a:r>
            <a:r>
              <a:rPr lang="en-IE" sz="2200" dirty="0">
                <a:solidFill>
                  <a:srgbClr val="005492"/>
                </a:solidFill>
              </a:rPr>
              <a:t>|</a:t>
            </a:r>
            <a:r>
              <a:rPr lang="en-IE" sz="2200" dirty="0">
                <a:solidFill>
                  <a:schemeClr val="accent2"/>
                </a:solidFill>
              </a:rPr>
              <a:t> clubs, associations and societies for sports, recreational, cultural, environmental or social goods </a:t>
            </a:r>
            <a:r>
              <a:rPr lang="en-IE" sz="2200" dirty="0">
                <a:solidFill>
                  <a:srgbClr val="005492"/>
                </a:solidFill>
              </a:rPr>
              <a:t>|</a:t>
            </a:r>
            <a:r>
              <a:rPr lang="en-IE" sz="2200" dirty="0">
                <a:solidFill>
                  <a:schemeClr val="accent2"/>
                </a:solidFill>
              </a:rPr>
              <a:t> philanthropies and</a:t>
            </a:r>
            <a:r>
              <a:rPr lang="en-IE" sz="2200" dirty="0">
                <a:solidFill>
                  <a:srgbClr val="005492"/>
                </a:solidFill>
              </a:rPr>
              <a:t> </a:t>
            </a:r>
            <a:r>
              <a:rPr lang="en-IE" sz="2200" dirty="0">
                <a:solidFill>
                  <a:schemeClr val="accent2"/>
                </a:solidFill>
              </a:rPr>
              <a:t> fund-raising foundations</a:t>
            </a:r>
            <a:r>
              <a:rPr lang="en-IE" sz="2200" dirty="0">
                <a:solidFill>
                  <a:srgbClr val="005492"/>
                </a:solidFill>
              </a:rPr>
              <a:t> |</a:t>
            </a:r>
            <a:r>
              <a:rPr lang="en-IE" sz="2200" dirty="0">
                <a:solidFill>
                  <a:schemeClr val="accent2"/>
                </a:solidFill>
              </a:rPr>
              <a:t> political, business, professional and representative bodies including trades unions</a:t>
            </a:r>
            <a:r>
              <a:rPr lang="en-IE" sz="2200" dirty="0">
                <a:solidFill>
                  <a:srgbClr val="005492"/>
                </a:solidFill>
              </a:rPr>
              <a:t> |</a:t>
            </a:r>
            <a:r>
              <a:rPr lang="en-IE" sz="2200" dirty="0">
                <a:solidFill>
                  <a:schemeClr val="accent2"/>
                </a:solidFill>
              </a:rPr>
              <a:t> schools and colleges </a:t>
            </a:r>
            <a:r>
              <a:rPr lang="en-IE" sz="2200" dirty="0">
                <a:solidFill>
                  <a:srgbClr val="005492"/>
                </a:solidFill>
              </a:rPr>
              <a:t>|</a:t>
            </a:r>
            <a:r>
              <a:rPr lang="en-IE" sz="2200" dirty="0">
                <a:solidFill>
                  <a:schemeClr val="accent2"/>
                </a:solidFill>
              </a:rPr>
              <a:t> sports governing bodies</a:t>
            </a:r>
            <a:r>
              <a:rPr lang="en-IE" sz="2200" dirty="0">
                <a:solidFill>
                  <a:srgbClr val="005492"/>
                </a:solidFill>
              </a:rPr>
              <a:t> |</a:t>
            </a:r>
            <a:r>
              <a:rPr lang="en-IE" sz="2200" dirty="0">
                <a:solidFill>
                  <a:schemeClr val="accent2"/>
                </a:solidFill>
              </a:rPr>
              <a:t> churches and faith-based organisation</a:t>
            </a:r>
            <a:r>
              <a:rPr lang="en-IE" sz="2200" dirty="0">
                <a:solidFill>
                  <a:srgbClr val="005492"/>
                </a:solidFill>
              </a:rPr>
              <a:t> |</a:t>
            </a:r>
            <a:r>
              <a:rPr lang="en-IE" sz="2200" dirty="0">
                <a:solidFill>
                  <a:schemeClr val="accent2"/>
                </a:solidFill>
              </a:rPr>
              <a:t> not-for-profit companies, friendly societies, cooperatives and social enterprises </a:t>
            </a:r>
          </a:p>
          <a:p>
            <a:r>
              <a:rPr lang="en-IE" sz="2200" dirty="0">
                <a:solidFill>
                  <a:schemeClr val="accent2"/>
                </a:solidFill>
              </a:rPr>
              <a:t>(only some defined as charities in Irish law)</a:t>
            </a:r>
          </a:p>
          <a:p>
            <a:r>
              <a:rPr lang="en-IE" dirty="0">
                <a:solidFill>
                  <a:srgbClr val="005492"/>
                </a:solidFill>
              </a:rPr>
              <a:t>_________________________________________________________________________________________________</a:t>
            </a:r>
          </a:p>
        </p:txBody>
      </p:sp>
      <p:sp>
        <p:nvSpPr>
          <p:cNvPr id="7" name="TextBox 6"/>
          <p:cNvSpPr txBox="1"/>
          <p:nvPr/>
        </p:nvSpPr>
        <p:spPr>
          <a:xfrm>
            <a:off x="0" y="3596632"/>
            <a:ext cx="9144000" cy="2031325"/>
          </a:xfrm>
          <a:prstGeom prst="rect">
            <a:avLst/>
          </a:prstGeom>
          <a:noFill/>
        </p:spPr>
        <p:txBody>
          <a:bodyPr wrap="square" rtlCol="0">
            <a:spAutoFit/>
          </a:bodyPr>
          <a:lstStyle/>
          <a:p>
            <a:r>
              <a:rPr lang="en-IE" dirty="0">
                <a:solidFill>
                  <a:srgbClr val="D77C1A"/>
                </a:solidFill>
              </a:rPr>
              <a:t>*</a:t>
            </a:r>
            <a:r>
              <a:rPr lang="en-US" sz="1200" b="1" dirty="0">
                <a:solidFill>
                  <a:srgbClr val="000000"/>
                </a:solidFill>
              </a:rPr>
              <a:t>“</a:t>
            </a:r>
            <a:r>
              <a:rPr lang="en-US" sz="1200" b="1" i="1" dirty="0">
                <a:solidFill>
                  <a:srgbClr val="000000"/>
                </a:solidFill>
              </a:rPr>
              <a:t>Non-profit institutions serving households</a:t>
            </a:r>
            <a:r>
              <a:rPr lang="en-US" sz="1200" i="1" dirty="0">
                <a:solidFill>
                  <a:srgbClr val="000000"/>
                </a:solidFill>
              </a:rPr>
              <a:t>, abbreviated as </a:t>
            </a:r>
            <a:r>
              <a:rPr lang="en-US" sz="1200" b="1" i="1" dirty="0">
                <a:solidFill>
                  <a:srgbClr val="000000"/>
                </a:solidFill>
              </a:rPr>
              <a:t>NPISH</a:t>
            </a:r>
            <a:r>
              <a:rPr lang="en-US" sz="1200" i="1" dirty="0">
                <a:solidFill>
                  <a:srgbClr val="000000"/>
                </a:solidFill>
              </a:rPr>
              <a:t>, make up an institutional sector in the context of national accounts consisting of non-profit institutions which are not mainly financed and controlled by government and which provide goods or services to households for free or at prices that are not economically significant. </a:t>
            </a:r>
          </a:p>
          <a:p>
            <a:r>
              <a:rPr lang="en-US" sz="1200" i="1" dirty="0">
                <a:solidFill>
                  <a:srgbClr val="000000"/>
                </a:solidFill>
              </a:rPr>
              <a:t>NPISH are </a:t>
            </a:r>
            <a:r>
              <a:rPr lang="en-US" sz="1200" dirty="0">
                <a:solidFill>
                  <a:srgbClr val="000000"/>
                </a:solidFill>
              </a:rPr>
              <a:t>private</a:t>
            </a:r>
            <a:r>
              <a:rPr lang="en-US" sz="1200" i="1" dirty="0">
                <a:solidFill>
                  <a:srgbClr val="000000"/>
                </a:solidFill>
              </a:rPr>
              <a:t>, non-market producers which are separate legal entities. Their main resources, apart from those derived from occasional sales, are derived from voluntary contributions in cash or in kind from households in their capacity as consumers, from payments made by general governments, and from property income</a:t>
            </a:r>
            <a:r>
              <a:rPr lang="en-US" sz="1200" b="1" dirty="0">
                <a:solidFill>
                  <a:srgbClr val="000000"/>
                </a:solidFill>
              </a:rPr>
              <a:t>.”</a:t>
            </a:r>
          </a:p>
          <a:p>
            <a:endParaRPr lang="en-US" sz="1200" b="1" dirty="0">
              <a:solidFill>
                <a:srgbClr val="000000"/>
              </a:solidFill>
            </a:endParaRPr>
          </a:p>
          <a:p>
            <a:r>
              <a:rPr lang="en-US" sz="1200" dirty="0">
                <a:hlinkClick r:id="rId3"/>
              </a:rPr>
              <a:t>http://ec.europa.eu/</a:t>
            </a:r>
            <a:r>
              <a:rPr lang="en-US" sz="1200" b="1" dirty="0">
                <a:hlinkClick r:id="rId3"/>
              </a:rPr>
              <a:t>eurostat</a:t>
            </a:r>
            <a:r>
              <a:rPr lang="en-US" sz="1200" dirty="0">
                <a:hlinkClick r:id="rId3"/>
              </a:rPr>
              <a:t>/statistics-explained/index.php/Glossary:Non-profit_institutions_serving_households_(NPISH)</a:t>
            </a:r>
            <a:endParaRPr lang="en-US" sz="1200" dirty="0"/>
          </a:p>
          <a:p>
            <a:endParaRPr lang="en-US" dirty="0"/>
          </a:p>
          <a:p>
            <a:endParaRPr lang="en-US" dirty="0"/>
          </a:p>
        </p:txBody>
      </p:sp>
      <p:sp>
        <p:nvSpPr>
          <p:cNvPr id="8" name="TextBox 7"/>
          <p:cNvSpPr txBox="1"/>
          <p:nvPr/>
        </p:nvSpPr>
        <p:spPr>
          <a:xfrm>
            <a:off x="0" y="43021"/>
            <a:ext cx="8934968" cy="1169551"/>
          </a:xfrm>
          <a:prstGeom prst="rect">
            <a:avLst/>
          </a:prstGeom>
          <a:noFill/>
        </p:spPr>
        <p:txBody>
          <a:bodyPr wrap="square" rtlCol="0">
            <a:spAutoFit/>
          </a:bodyPr>
          <a:lstStyle/>
          <a:p>
            <a:r>
              <a:rPr lang="en-IE" sz="2800" dirty="0" err="1">
                <a:solidFill>
                  <a:srgbClr val="D77C1A"/>
                </a:solidFill>
              </a:rPr>
              <a:t>Benefacts</a:t>
            </a:r>
            <a:r>
              <a:rPr lang="en-IE" sz="2800" dirty="0">
                <a:solidFill>
                  <a:srgbClr val="D77C1A"/>
                </a:solidFill>
              </a:rPr>
              <a:t> brings the full population of Irish </a:t>
            </a:r>
            <a:r>
              <a:rPr lang="en-IE" sz="2800" dirty="0" err="1">
                <a:solidFill>
                  <a:srgbClr val="D77C1A"/>
                </a:solidFill>
              </a:rPr>
              <a:t>nonprofit</a:t>
            </a:r>
            <a:r>
              <a:rPr lang="en-IE" sz="2800" dirty="0">
                <a:solidFill>
                  <a:srgbClr val="D77C1A"/>
                </a:solidFill>
              </a:rPr>
              <a:t> institutions* into plain view</a:t>
            </a:r>
          </a:p>
          <a:p>
            <a:endParaRPr lang="en-US" dirty="0"/>
          </a:p>
        </p:txBody>
      </p:sp>
    </p:spTree>
    <p:extLst>
      <p:ext uri="{BB962C8B-B14F-4D97-AF65-F5344CB8AC3E}">
        <p14:creationId xmlns:p14="http://schemas.microsoft.com/office/powerpoint/2010/main" val="1500033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19583"/>
            <a:ext cx="9144000" cy="1302981"/>
          </a:xfrm>
          <a:prstGeom prst="rect">
            <a:avLst/>
          </a:prstGeom>
        </p:spPr>
        <p:txBody>
          <a:bodyPr lIns="68580" tIns="34290" rIns="68580" bIns="34290"/>
          <a:lstStyle>
            <a:lvl1pPr>
              <a:spcBef>
                <a:spcPct val="0"/>
              </a:spcBef>
              <a:buNone/>
              <a:defRPr sz="3500" b="1" kern="0">
                <a:solidFill>
                  <a:srgbClr val="D77C1A"/>
                </a:solidFill>
              </a:defRPr>
            </a:lvl1pPr>
          </a:lstStyle>
          <a:p>
            <a:r>
              <a:rPr lang="en-IE" sz="2700" b="0" dirty="0"/>
              <a:t>Benefacts finds nonprofits in public open datasets, and </a:t>
            </a:r>
            <a:r>
              <a:rPr lang="en-IE" sz="2700" b="0" dirty="0" smtClean="0"/>
              <a:t>normalises available </a:t>
            </a:r>
            <a:r>
              <a:rPr lang="en-IE" sz="2700" b="0" dirty="0"/>
              <a:t>data into a single database, updated daily</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412" y="2471671"/>
            <a:ext cx="1943100" cy="823706"/>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1490" y="1609102"/>
            <a:ext cx="2510118" cy="533400"/>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3724" y="3324377"/>
            <a:ext cx="1514475" cy="1314450"/>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9412" y="1554382"/>
            <a:ext cx="1943100" cy="962025"/>
          </a:xfrm>
          <a:prstGeom prst="rect">
            <a:avLst/>
          </a:prstGeom>
        </p:spPr>
      </p:pic>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23319" y="3573565"/>
            <a:ext cx="2689097" cy="653741"/>
          </a:xfrm>
          <a:prstGeom prst="rect">
            <a:avLst/>
          </a:prstGeom>
        </p:spPr>
      </p:pic>
      <p:pic>
        <p:nvPicPr>
          <p:cNvPr id="6" name="Pictur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64569" y="2296199"/>
            <a:ext cx="1524000" cy="876300"/>
          </a:xfrm>
          <a:prstGeom prst="rect">
            <a:avLst/>
          </a:prstGeom>
        </p:spPr>
      </p:pic>
      <p:sp>
        <p:nvSpPr>
          <p:cNvPr id="7" name="TextBox 6"/>
          <p:cNvSpPr txBox="1"/>
          <p:nvPr/>
        </p:nvSpPr>
        <p:spPr>
          <a:xfrm>
            <a:off x="2392512" y="3181330"/>
            <a:ext cx="2387914" cy="253916"/>
          </a:xfrm>
          <a:prstGeom prst="rect">
            <a:avLst/>
          </a:prstGeom>
          <a:noFill/>
        </p:spPr>
        <p:txBody>
          <a:bodyPr wrap="none" lIns="68580" tIns="34290" rIns="68580" bIns="34290" rtlCol="0">
            <a:spAutoFit/>
          </a:bodyPr>
          <a:lstStyle/>
          <a:p>
            <a:pPr defTabSz="685800"/>
            <a:r>
              <a:rPr lang="en-US" sz="1200" b="1" kern="0" dirty="0">
                <a:solidFill>
                  <a:sysClr val="windowText" lastClr="000000"/>
                </a:solidFill>
                <a:latin typeface="+mj-lt"/>
                <a:ea typeface="Times New Roman" charset="0"/>
                <a:cs typeface="Times New Roman" charset="0"/>
              </a:rPr>
              <a:t>Department of Education and Skills</a:t>
            </a:r>
          </a:p>
        </p:txBody>
      </p:sp>
      <p:sp>
        <p:nvSpPr>
          <p:cNvPr id="31" name="Right Arrow 30"/>
          <p:cNvSpPr/>
          <p:nvPr/>
        </p:nvSpPr>
        <p:spPr>
          <a:xfrm>
            <a:off x="5399035" y="3058392"/>
            <a:ext cx="658437" cy="420398"/>
          </a:xfrm>
          <a:prstGeom prst="rightArrow">
            <a:avLst/>
          </a:prstGeom>
          <a:solidFill>
            <a:schemeClr val="bg1">
              <a:lumMod val="50000"/>
            </a:schemeClr>
          </a:solidFill>
          <a:ln>
            <a:noFill/>
          </a:ln>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defTabSz="685800"/>
            <a:endParaRPr lang="en-US" kern="0" dirty="0">
              <a:solidFill>
                <a:sysClr val="windowText" lastClr="000000"/>
              </a:solidFill>
            </a:endParaRPr>
          </a:p>
        </p:txBody>
      </p:sp>
      <p:sp>
        <p:nvSpPr>
          <p:cNvPr id="18" name="Right Arrow 17"/>
          <p:cNvSpPr/>
          <p:nvPr/>
        </p:nvSpPr>
        <p:spPr>
          <a:xfrm>
            <a:off x="5361928" y="4323357"/>
            <a:ext cx="658437" cy="420398"/>
          </a:xfrm>
          <a:prstGeom prst="rightArrow">
            <a:avLst/>
          </a:prstGeom>
          <a:solidFill>
            <a:schemeClr val="bg1">
              <a:lumMod val="50000"/>
            </a:schemeClr>
          </a:solidFill>
          <a:ln>
            <a:noFill/>
          </a:ln>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defTabSz="685800"/>
            <a:endParaRPr lang="en-US" kern="0" dirty="0">
              <a:solidFill>
                <a:sysClr val="windowText" lastClr="000000"/>
              </a:solidFill>
            </a:endParaRPr>
          </a:p>
        </p:txBody>
      </p:sp>
      <p:sp>
        <p:nvSpPr>
          <p:cNvPr id="20" name="Right Arrow 19"/>
          <p:cNvSpPr/>
          <p:nvPr/>
        </p:nvSpPr>
        <p:spPr>
          <a:xfrm>
            <a:off x="5399035" y="1813945"/>
            <a:ext cx="658437" cy="420398"/>
          </a:xfrm>
          <a:prstGeom prst="rightArrow">
            <a:avLst/>
          </a:prstGeom>
          <a:solidFill>
            <a:schemeClr val="bg1">
              <a:lumMod val="50000"/>
            </a:schemeClr>
          </a:solidFill>
          <a:ln>
            <a:noFill/>
          </a:ln>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defTabSz="685800"/>
            <a:endParaRPr lang="en-US" kern="0" dirty="0">
              <a:solidFill>
                <a:sysClr val="windowText" lastClr="000000"/>
              </a:solidFill>
            </a:endParaRPr>
          </a:p>
        </p:txBody>
      </p:sp>
      <p:sp>
        <p:nvSpPr>
          <p:cNvPr id="3" name="Right Brace 2"/>
          <p:cNvSpPr/>
          <p:nvPr/>
        </p:nvSpPr>
        <p:spPr>
          <a:xfrm>
            <a:off x="5103956" y="1382078"/>
            <a:ext cx="236936" cy="3720467"/>
          </a:xfrm>
          <a:prstGeom prst="rightBrace">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lIns="68580" tIns="34290" rIns="68580" bIns="34290" rtlCol="0" anchor="ctr"/>
          <a:lstStyle/>
          <a:p>
            <a:pPr algn="ctr"/>
            <a:endParaRPr lang="en-US" dirty="0"/>
          </a:p>
        </p:txBody>
      </p:sp>
      <p:sp>
        <p:nvSpPr>
          <p:cNvPr id="17" name="Can 16"/>
          <p:cNvSpPr/>
          <p:nvPr/>
        </p:nvSpPr>
        <p:spPr>
          <a:xfrm>
            <a:off x="6698687" y="3579320"/>
            <a:ext cx="1461154" cy="395926"/>
          </a:xfrm>
          <a:prstGeom prst="can">
            <a:avLst/>
          </a:prstGeom>
          <a:solidFill>
            <a:srgbClr val="00549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2013</a:t>
            </a:r>
          </a:p>
        </p:txBody>
      </p:sp>
      <p:sp>
        <p:nvSpPr>
          <p:cNvPr id="21" name="Can 20"/>
          <p:cNvSpPr/>
          <p:nvPr/>
        </p:nvSpPr>
        <p:spPr>
          <a:xfrm>
            <a:off x="6698687" y="3214031"/>
            <a:ext cx="1461154" cy="395926"/>
          </a:xfrm>
          <a:prstGeom prst="can">
            <a:avLst/>
          </a:prstGeom>
          <a:solidFill>
            <a:srgbClr val="00549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2014</a:t>
            </a:r>
          </a:p>
        </p:txBody>
      </p:sp>
      <p:sp>
        <p:nvSpPr>
          <p:cNvPr id="22" name="Can 21"/>
          <p:cNvSpPr/>
          <p:nvPr/>
        </p:nvSpPr>
        <p:spPr>
          <a:xfrm>
            <a:off x="6698687" y="2846386"/>
            <a:ext cx="1461154" cy="395926"/>
          </a:xfrm>
          <a:prstGeom prst="can">
            <a:avLst/>
          </a:prstGeom>
          <a:solidFill>
            <a:srgbClr val="00549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2015</a:t>
            </a:r>
          </a:p>
        </p:txBody>
      </p:sp>
      <p:sp>
        <p:nvSpPr>
          <p:cNvPr id="23" name="Can 22"/>
          <p:cNvSpPr/>
          <p:nvPr/>
        </p:nvSpPr>
        <p:spPr>
          <a:xfrm>
            <a:off x="6698687" y="2471671"/>
            <a:ext cx="1461154" cy="395926"/>
          </a:xfrm>
          <a:prstGeom prst="can">
            <a:avLst/>
          </a:prstGeom>
          <a:solidFill>
            <a:srgbClr val="00549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2016</a:t>
            </a:r>
          </a:p>
        </p:txBody>
      </p:sp>
      <p:sp>
        <p:nvSpPr>
          <p:cNvPr id="5" name="Rectangle 4"/>
          <p:cNvSpPr/>
          <p:nvPr/>
        </p:nvSpPr>
        <p:spPr>
          <a:xfrm>
            <a:off x="6698687" y="1601190"/>
            <a:ext cx="1412230" cy="738664"/>
          </a:xfrm>
          <a:prstGeom prst="rect">
            <a:avLst/>
          </a:prstGeom>
        </p:spPr>
        <p:txBody>
          <a:bodyPr wrap="square">
            <a:spAutoFit/>
          </a:bodyPr>
          <a:lstStyle/>
          <a:p>
            <a:pPr algn="ctr"/>
            <a:r>
              <a:rPr lang="en-US" b="1">
                <a:solidFill>
                  <a:srgbClr val="005492"/>
                </a:solidFill>
              </a:rPr>
              <a:t>DATABASE OF IRISH NONPROFITS</a:t>
            </a:r>
            <a:endParaRPr lang="en-US" b="1" dirty="0">
              <a:solidFill>
                <a:srgbClr val="005492"/>
              </a:solidFill>
            </a:endParaRPr>
          </a:p>
        </p:txBody>
      </p:sp>
    </p:spTree>
    <p:extLst>
      <p:ext uri="{BB962C8B-B14F-4D97-AF65-F5344CB8AC3E}">
        <p14:creationId xmlns:p14="http://schemas.microsoft.com/office/powerpoint/2010/main" val="2036561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846" y="122830"/>
            <a:ext cx="9044154" cy="523220"/>
          </a:xfrm>
          <a:prstGeom prst="rect">
            <a:avLst/>
          </a:prstGeom>
          <a:noFill/>
        </p:spPr>
        <p:txBody>
          <a:bodyPr wrap="square" rtlCol="0">
            <a:spAutoFit/>
          </a:bodyPr>
          <a:lstStyle/>
          <a:p>
            <a:r>
              <a:rPr lang="en-US" sz="2800" dirty="0" err="1">
                <a:solidFill>
                  <a:srgbClr val="D77C1A"/>
                </a:solidFill>
              </a:rPr>
              <a:t>Benefacts</a:t>
            </a:r>
            <a:r>
              <a:rPr lang="en-US" sz="2800" dirty="0">
                <a:solidFill>
                  <a:srgbClr val="D77C1A"/>
                </a:solidFill>
              </a:rPr>
              <a:t> places no filing burden on listed nonprofits…</a:t>
            </a:r>
          </a:p>
        </p:txBody>
      </p:sp>
      <p:sp>
        <p:nvSpPr>
          <p:cNvPr id="3" name="TextBox 2"/>
          <p:cNvSpPr txBox="1"/>
          <p:nvPr/>
        </p:nvSpPr>
        <p:spPr>
          <a:xfrm>
            <a:off x="99846" y="584495"/>
            <a:ext cx="8810690" cy="4042132"/>
          </a:xfrm>
          <a:prstGeom prst="rect">
            <a:avLst/>
          </a:prstGeom>
          <a:noFill/>
        </p:spPr>
        <p:txBody>
          <a:bodyPr wrap="square" rtlCol="0">
            <a:spAutoFit/>
          </a:bodyPr>
          <a:lstStyle/>
          <a:p>
            <a:pPr marL="214313" indent="-214313">
              <a:lnSpc>
                <a:spcPct val="150000"/>
              </a:lnSpc>
              <a:spcAft>
                <a:spcPts val="450"/>
              </a:spcAft>
              <a:buClr>
                <a:srgbClr val="DB7B1B"/>
              </a:buClr>
              <a:buFont typeface="Wingdings" charset="2"/>
              <a:buChar char="Ø"/>
            </a:pPr>
            <a:r>
              <a:rPr lang="en-US" sz="2000" b="1" dirty="0">
                <a:solidFill>
                  <a:srgbClr val="00629B"/>
                </a:solidFill>
              </a:rPr>
              <a:t>Open data files </a:t>
            </a:r>
            <a:r>
              <a:rPr lang="en-US" sz="2000" dirty="0">
                <a:solidFill>
                  <a:srgbClr val="00629B"/>
                </a:solidFill>
              </a:rPr>
              <a:t>are</a:t>
            </a:r>
            <a:r>
              <a:rPr lang="en-US" sz="2000" b="1" dirty="0">
                <a:solidFill>
                  <a:srgbClr val="00629B"/>
                </a:solidFill>
              </a:rPr>
              <a:t> </a:t>
            </a:r>
            <a:r>
              <a:rPr lang="en-US" sz="2000" dirty="0">
                <a:solidFill>
                  <a:srgbClr val="00629B"/>
                </a:solidFill>
              </a:rPr>
              <a:t>retrieved</a:t>
            </a:r>
            <a:r>
              <a:rPr lang="en-US" sz="2000" b="1" dirty="0">
                <a:solidFill>
                  <a:srgbClr val="00629B"/>
                </a:solidFill>
              </a:rPr>
              <a:t> </a:t>
            </a:r>
            <a:r>
              <a:rPr lang="en-US" sz="2000" dirty="0">
                <a:solidFill>
                  <a:srgbClr val="00629B"/>
                </a:solidFill>
              </a:rPr>
              <a:t>from many public sources</a:t>
            </a:r>
          </a:p>
          <a:p>
            <a:pPr marL="214313" indent="-214313">
              <a:lnSpc>
                <a:spcPct val="150000"/>
              </a:lnSpc>
              <a:spcAft>
                <a:spcPts val="450"/>
              </a:spcAft>
              <a:buClr>
                <a:srgbClr val="DB7B1B"/>
              </a:buClr>
              <a:buFont typeface="Wingdings" charset="2"/>
              <a:buChar char="Ø"/>
            </a:pPr>
            <a:r>
              <a:rPr lang="en-US" sz="2000" b="1" dirty="0">
                <a:solidFill>
                  <a:srgbClr val="00629B"/>
                </a:solidFill>
              </a:rPr>
              <a:t>Data feeds </a:t>
            </a:r>
            <a:r>
              <a:rPr lang="en-US" sz="2000" dirty="0">
                <a:solidFill>
                  <a:srgbClr val="00629B"/>
                </a:solidFill>
              </a:rPr>
              <a:t>are purchased from licensed re-sellers of public data</a:t>
            </a:r>
          </a:p>
          <a:p>
            <a:pPr marL="214313" indent="-214313">
              <a:lnSpc>
                <a:spcPct val="150000"/>
              </a:lnSpc>
              <a:spcAft>
                <a:spcPts val="450"/>
              </a:spcAft>
              <a:buClr>
                <a:srgbClr val="DB7B1B"/>
              </a:buClr>
              <a:buFont typeface="Wingdings" charset="2"/>
              <a:buChar char="Ø"/>
            </a:pPr>
            <a:r>
              <a:rPr lang="en-US" sz="2000" dirty="0">
                <a:solidFill>
                  <a:srgbClr val="00629B"/>
                </a:solidFill>
              </a:rPr>
              <a:t>Additional information is digitally captured from documents filed by nonprofit with regulators</a:t>
            </a:r>
          </a:p>
          <a:p>
            <a:pPr marL="214313" indent="-214313">
              <a:lnSpc>
                <a:spcPct val="150000"/>
              </a:lnSpc>
              <a:spcAft>
                <a:spcPts val="450"/>
              </a:spcAft>
              <a:buClr>
                <a:srgbClr val="DB7B1B"/>
              </a:buClr>
              <a:buFont typeface="Wingdings" charset="2"/>
              <a:buChar char="Ø"/>
            </a:pPr>
            <a:r>
              <a:rPr lang="en-US" sz="2000" b="1" dirty="0">
                <a:solidFill>
                  <a:srgbClr val="00629B"/>
                </a:solidFill>
              </a:rPr>
              <a:t>Text-matching</a:t>
            </a:r>
            <a:r>
              <a:rPr lang="en-US" sz="2000" dirty="0">
                <a:solidFill>
                  <a:srgbClr val="00629B"/>
                </a:solidFill>
              </a:rPr>
              <a:t> algorithms are used to </a:t>
            </a:r>
            <a:r>
              <a:rPr lang="en-US" sz="2000" dirty="0" err="1">
                <a:solidFill>
                  <a:srgbClr val="00629B"/>
                </a:solidFill>
              </a:rPr>
              <a:t>normalise</a:t>
            </a:r>
            <a:r>
              <a:rPr lang="en-US" sz="2000" dirty="0">
                <a:solidFill>
                  <a:srgbClr val="00629B"/>
                </a:solidFill>
              </a:rPr>
              <a:t> data about the same </a:t>
            </a:r>
            <a:r>
              <a:rPr lang="en-US" sz="2000" dirty="0" err="1">
                <a:solidFill>
                  <a:srgbClr val="00629B"/>
                </a:solidFill>
              </a:rPr>
              <a:t>organisations</a:t>
            </a:r>
            <a:r>
              <a:rPr lang="en-US" sz="2000" dirty="0">
                <a:solidFill>
                  <a:srgbClr val="00629B"/>
                </a:solidFill>
              </a:rPr>
              <a:t> harvested from multiple </a:t>
            </a:r>
            <a:r>
              <a:rPr lang="en-US" sz="2000" dirty="0" smtClean="0">
                <a:solidFill>
                  <a:srgbClr val="00629B"/>
                </a:solidFill>
              </a:rPr>
              <a:t>sources</a:t>
            </a:r>
            <a:endParaRPr lang="en-US" sz="2000" dirty="0">
              <a:solidFill>
                <a:srgbClr val="00629B"/>
              </a:solidFill>
            </a:endParaRPr>
          </a:p>
          <a:p>
            <a:pPr marL="214313" indent="-214313">
              <a:lnSpc>
                <a:spcPct val="150000"/>
              </a:lnSpc>
              <a:spcAft>
                <a:spcPts val="450"/>
              </a:spcAft>
              <a:buClr>
                <a:srgbClr val="DB7B1B"/>
              </a:buClr>
              <a:buFont typeface="Wingdings" charset="2"/>
              <a:buChar char="Ø"/>
            </a:pPr>
            <a:r>
              <a:rPr lang="en-US" sz="2000" dirty="0">
                <a:solidFill>
                  <a:srgbClr val="00629B"/>
                </a:solidFill>
              </a:rPr>
              <a:t>Manual </a:t>
            </a:r>
            <a:r>
              <a:rPr lang="en-US" sz="2000" b="1" dirty="0">
                <a:solidFill>
                  <a:srgbClr val="00629B"/>
                </a:solidFill>
              </a:rPr>
              <a:t>data entry </a:t>
            </a:r>
            <a:r>
              <a:rPr lang="en-US" sz="2000" dirty="0">
                <a:solidFill>
                  <a:srgbClr val="00629B"/>
                </a:solidFill>
              </a:rPr>
              <a:t>is used to harvest financial and governance data from audited financial statements</a:t>
            </a:r>
          </a:p>
        </p:txBody>
      </p:sp>
    </p:spTree>
    <p:extLst>
      <p:ext uri="{BB962C8B-B14F-4D97-AF65-F5344CB8AC3E}">
        <p14:creationId xmlns:p14="http://schemas.microsoft.com/office/powerpoint/2010/main" val="77380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2986" y="776762"/>
            <a:ext cx="8844537" cy="3780522"/>
          </a:xfrm>
          <a:prstGeom prst="rect">
            <a:avLst/>
          </a:prstGeom>
        </p:spPr>
        <p:txBody>
          <a:bodyPr wrap="square">
            <a:spAutoFit/>
          </a:bodyPr>
          <a:lstStyle/>
          <a:p>
            <a:pPr marL="307181" indent="-307181">
              <a:spcAft>
                <a:spcPts val="450"/>
              </a:spcAft>
              <a:buFont typeface="Arial" charset="0"/>
              <a:buChar char="•"/>
            </a:pPr>
            <a:r>
              <a:rPr lang="en-US" sz="1800" dirty="0">
                <a:solidFill>
                  <a:srgbClr val="00629B"/>
                </a:solidFill>
              </a:rPr>
              <a:t>Registered name/other registered names </a:t>
            </a:r>
          </a:p>
          <a:p>
            <a:pPr marL="307181" indent="-307181">
              <a:spcAft>
                <a:spcPts val="450"/>
              </a:spcAft>
              <a:buFont typeface="Arial" charset="0"/>
              <a:buChar char="•"/>
            </a:pPr>
            <a:r>
              <a:rPr lang="en-US" sz="1800" dirty="0">
                <a:solidFill>
                  <a:srgbClr val="00629B"/>
                </a:solidFill>
              </a:rPr>
              <a:t>Address</a:t>
            </a:r>
          </a:p>
          <a:p>
            <a:pPr marL="307181" indent="-307181">
              <a:spcAft>
                <a:spcPts val="450"/>
              </a:spcAft>
              <a:buFont typeface="Arial" charset="0"/>
              <a:buChar char="•"/>
            </a:pPr>
            <a:r>
              <a:rPr lang="en-US" sz="1800" dirty="0">
                <a:solidFill>
                  <a:srgbClr val="00629B"/>
                </a:solidFill>
              </a:rPr>
              <a:t>URL</a:t>
            </a:r>
            <a:r>
              <a:rPr lang="en-US" sz="1800" dirty="0">
                <a:solidFill>
                  <a:srgbClr val="DB7B1B"/>
                </a:solidFill>
              </a:rPr>
              <a:t> *</a:t>
            </a:r>
            <a:endParaRPr lang="en-US" sz="1800" dirty="0">
              <a:solidFill>
                <a:srgbClr val="00629B"/>
              </a:solidFill>
            </a:endParaRPr>
          </a:p>
          <a:p>
            <a:pPr marL="307181" indent="-307181">
              <a:spcAft>
                <a:spcPts val="450"/>
              </a:spcAft>
              <a:buFont typeface="Arial" charset="0"/>
              <a:buChar char="•"/>
            </a:pPr>
            <a:r>
              <a:rPr lang="en-US" sz="1800" dirty="0" err="1">
                <a:solidFill>
                  <a:srgbClr val="00629B"/>
                </a:solidFill>
              </a:rPr>
              <a:t>Eircode</a:t>
            </a:r>
            <a:r>
              <a:rPr lang="en-US" sz="1800" dirty="0">
                <a:solidFill>
                  <a:srgbClr val="DB7B1B"/>
                </a:solidFill>
              </a:rPr>
              <a:t> </a:t>
            </a:r>
            <a:endParaRPr lang="en-US" sz="1800" dirty="0">
              <a:solidFill>
                <a:srgbClr val="00629B"/>
              </a:solidFill>
            </a:endParaRPr>
          </a:p>
          <a:p>
            <a:pPr marL="307181" indent="-307181">
              <a:spcAft>
                <a:spcPts val="450"/>
              </a:spcAft>
              <a:buFont typeface="Arial" charset="0"/>
              <a:buChar char="•"/>
            </a:pPr>
            <a:r>
              <a:rPr lang="en-US" sz="1800" dirty="0">
                <a:solidFill>
                  <a:srgbClr val="00629B"/>
                </a:solidFill>
              </a:rPr>
              <a:t>County</a:t>
            </a:r>
          </a:p>
          <a:p>
            <a:pPr marL="307181" indent="-307181">
              <a:spcAft>
                <a:spcPts val="450"/>
              </a:spcAft>
              <a:buFont typeface="Arial" charset="0"/>
              <a:buChar char="•"/>
            </a:pPr>
            <a:r>
              <a:rPr lang="en-US" sz="1800" dirty="0">
                <a:solidFill>
                  <a:srgbClr val="00629B"/>
                </a:solidFill>
              </a:rPr>
              <a:t>Name(s) of all authorities by which the nonprofit is regulated/with which it is registered</a:t>
            </a:r>
            <a:r>
              <a:rPr lang="en-US" sz="1800" dirty="0">
                <a:solidFill>
                  <a:srgbClr val="DB7B1B"/>
                </a:solidFill>
              </a:rPr>
              <a:t> </a:t>
            </a:r>
            <a:endParaRPr lang="en-US" sz="1800" dirty="0">
              <a:solidFill>
                <a:srgbClr val="00629B"/>
              </a:solidFill>
            </a:endParaRPr>
          </a:p>
          <a:p>
            <a:pPr marL="307181" indent="-307181">
              <a:spcAft>
                <a:spcPts val="450"/>
              </a:spcAft>
              <a:buFont typeface="Arial" charset="0"/>
              <a:buChar char="•"/>
            </a:pPr>
            <a:r>
              <a:rPr lang="en-US" sz="1800" dirty="0">
                <a:solidFill>
                  <a:srgbClr val="00629B"/>
                </a:solidFill>
              </a:rPr>
              <a:t>Regulatory number(s)</a:t>
            </a:r>
            <a:r>
              <a:rPr lang="en-US" sz="1800" dirty="0">
                <a:solidFill>
                  <a:srgbClr val="DB7B1B"/>
                </a:solidFill>
              </a:rPr>
              <a:t> </a:t>
            </a:r>
            <a:endParaRPr lang="en-US" sz="1800" dirty="0">
              <a:solidFill>
                <a:srgbClr val="00629B"/>
              </a:solidFill>
            </a:endParaRPr>
          </a:p>
          <a:p>
            <a:pPr marL="307181" indent="-307181">
              <a:spcAft>
                <a:spcPts val="450"/>
              </a:spcAft>
              <a:buFont typeface="Arial" charset="0"/>
              <a:buChar char="•"/>
            </a:pPr>
            <a:r>
              <a:rPr lang="en-US" sz="1800" dirty="0">
                <a:solidFill>
                  <a:srgbClr val="00629B"/>
                </a:solidFill>
              </a:rPr>
              <a:t>Link to nonprofits listing on </a:t>
            </a:r>
            <a:r>
              <a:rPr lang="en-US" sz="1800" dirty="0" err="1">
                <a:solidFill>
                  <a:srgbClr val="00629B"/>
                </a:solidFill>
              </a:rPr>
              <a:t>Benefacts.ie</a:t>
            </a:r>
            <a:r>
              <a:rPr lang="en-US" sz="1800" dirty="0">
                <a:solidFill>
                  <a:srgbClr val="DB7B1B"/>
                </a:solidFill>
              </a:rPr>
              <a:t> *</a:t>
            </a:r>
            <a:endParaRPr lang="en-US" sz="1800" dirty="0">
              <a:solidFill>
                <a:srgbClr val="00629B"/>
              </a:solidFill>
            </a:endParaRPr>
          </a:p>
          <a:p>
            <a:pPr marL="307181" indent="-307181">
              <a:spcAft>
                <a:spcPts val="450"/>
              </a:spcAft>
              <a:buFont typeface="Arial" charset="0"/>
              <a:buChar char="•"/>
            </a:pPr>
            <a:r>
              <a:rPr lang="en-US" sz="1800" dirty="0">
                <a:solidFill>
                  <a:srgbClr val="00629B"/>
                </a:solidFill>
              </a:rPr>
              <a:t>Classification assigned by </a:t>
            </a:r>
            <a:r>
              <a:rPr lang="en-US" sz="1800" dirty="0" err="1">
                <a:solidFill>
                  <a:srgbClr val="00629B"/>
                </a:solidFill>
              </a:rPr>
              <a:t>Benefacts</a:t>
            </a:r>
            <a:r>
              <a:rPr lang="en-US" sz="1800" dirty="0">
                <a:solidFill>
                  <a:srgbClr val="00629B"/>
                </a:solidFill>
              </a:rPr>
              <a:t> in line with UN/Eurostat taxonomy </a:t>
            </a:r>
            <a:r>
              <a:rPr lang="en-US" sz="1800" dirty="0">
                <a:solidFill>
                  <a:srgbClr val="DB7B1B"/>
                </a:solidFill>
              </a:rPr>
              <a:t>*</a:t>
            </a:r>
            <a:endParaRPr lang="en-US" sz="1800" dirty="0">
              <a:solidFill>
                <a:srgbClr val="00629B"/>
              </a:solidFill>
            </a:endParaRPr>
          </a:p>
          <a:p>
            <a:pPr marL="307181" indent="-307181">
              <a:spcAft>
                <a:spcPts val="450"/>
              </a:spcAft>
              <a:buFont typeface="Arial" charset="0"/>
              <a:buChar char="•"/>
            </a:pPr>
            <a:r>
              <a:rPr lang="en-US" sz="1800" dirty="0">
                <a:solidFill>
                  <a:srgbClr val="00629B"/>
                </a:solidFill>
              </a:rPr>
              <a:t>Unique Business Identifier </a:t>
            </a:r>
            <a:r>
              <a:rPr lang="en-US" sz="1800" dirty="0">
                <a:solidFill>
                  <a:srgbClr val="DB7B1B"/>
                </a:solidFill>
              </a:rPr>
              <a:t>*</a:t>
            </a:r>
            <a:endParaRPr lang="en-US" sz="1800" dirty="0">
              <a:solidFill>
                <a:srgbClr val="00629B"/>
              </a:solidFill>
            </a:endParaRPr>
          </a:p>
          <a:p>
            <a:pPr algn="r"/>
            <a:r>
              <a:rPr lang="en-US" sz="1800" dirty="0">
                <a:solidFill>
                  <a:srgbClr val="DB7B1B"/>
                </a:solidFill>
              </a:rPr>
              <a:t>							*</a:t>
            </a:r>
            <a:r>
              <a:rPr lang="en-US" sz="1800" dirty="0">
                <a:solidFill>
                  <a:srgbClr val="00629B"/>
                </a:solidFill>
              </a:rPr>
              <a:t> </a:t>
            </a:r>
            <a:r>
              <a:rPr lang="en-IE" sz="1800" dirty="0">
                <a:solidFill>
                  <a:srgbClr val="00629B"/>
                </a:solidFill>
              </a:rPr>
              <a:t>Discovered/assigned</a:t>
            </a:r>
            <a:r>
              <a:rPr lang="en-US" sz="1800" dirty="0">
                <a:solidFill>
                  <a:srgbClr val="00629B"/>
                </a:solidFill>
              </a:rPr>
              <a:t> by </a:t>
            </a:r>
            <a:r>
              <a:rPr lang="en-US" sz="1800" dirty="0" err="1">
                <a:solidFill>
                  <a:srgbClr val="00629B"/>
                </a:solidFill>
              </a:rPr>
              <a:t>Benefacts</a:t>
            </a:r>
            <a:endParaRPr lang="en-US" sz="1800" dirty="0">
              <a:solidFill>
                <a:srgbClr val="00629B"/>
              </a:solidFill>
            </a:endParaRPr>
          </a:p>
        </p:txBody>
      </p:sp>
      <p:sp>
        <p:nvSpPr>
          <p:cNvPr id="3" name="TextBox 2"/>
          <p:cNvSpPr txBox="1"/>
          <p:nvPr/>
        </p:nvSpPr>
        <p:spPr>
          <a:xfrm>
            <a:off x="162986" y="143789"/>
            <a:ext cx="8585229" cy="523220"/>
          </a:xfrm>
          <a:prstGeom prst="rect">
            <a:avLst/>
          </a:prstGeom>
          <a:noFill/>
        </p:spPr>
        <p:txBody>
          <a:bodyPr wrap="square" rtlCol="0">
            <a:spAutoFit/>
          </a:bodyPr>
          <a:lstStyle/>
          <a:p>
            <a:r>
              <a:rPr lang="en-IE" sz="2800" dirty="0">
                <a:solidFill>
                  <a:srgbClr val="D77C1A"/>
                </a:solidFill>
              </a:rPr>
              <a:t>… and at minimum produces this dataset for all 20,000</a:t>
            </a:r>
          </a:p>
        </p:txBody>
      </p:sp>
    </p:spTree>
    <p:extLst>
      <p:ext uri="{BB962C8B-B14F-4D97-AF65-F5344CB8AC3E}">
        <p14:creationId xmlns:p14="http://schemas.microsoft.com/office/powerpoint/2010/main" val="11245478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2678" y="132185"/>
            <a:ext cx="8911322" cy="954107"/>
          </a:xfrm>
          <a:prstGeom prst="rect">
            <a:avLst/>
          </a:prstGeom>
          <a:noFill/>
        </p:spPr>
        <p:txBody>
          <a:bodyPr wrap="square" rtlCol="0">
            <a:spAutoFit/>
          </a:bodyPr>
          <a:lstStyle/>
          <a:p>
            <a:r>
              <a:rPr lang="en-IE" sz="2800" dirty="0">
                <a:solidFill>
                  <a:srgbClr val="D77C1A"/>
                </a:solidFill>
              </a:rPr>
              <a:t>… which it </a:t>
            </a:r>
            <a:r>
              <a:rPr lang="en-IE" sz="2800">
                <a:solidFill>
                  <a:srgbClr val="D77C1A"/>
                </a:solidFill>
              </a:rPr>
              <a:t>publishes on </a:t>
            </a:r>
            <a:r>
              <a:rPr lang="en-IE" sz="2800" dirty="0">
                <a:solidFill>
                  <a:srgbClr val="D77C1A"/>
                </a:solidFill>
              </a:rPr>
              <a:t>the </a:t>
            </a:r>
            <a:r>
              <a:rPr lang="en-IE" sz="2800">
                <a:solidFill>
                  <a:srgbClr val="D77C1A"/>
                </a:solidFill>
              </a:rPr>
              <a:t>Government’s free </a:t>
            </a:r>
            <a:r>
              <a:rPr lang="en-IE" sz="2800" dirty="0">
                <a:solidFill>
                  <a:srgbClr val="D77C1A"/>
                </a:solidFill>
              </a:rPr>
              <a:t>Open Data portal</a:t>
            </a:r>
            <a:r>
              <a:rPr lang="en-IE" sz="2800">
                <a:solidFill>
                  <a:srgbClr val="D77C1A"/>
                </a:solidFill>
              </a:rPr>
              <a:t>, </a:t>
            </a:r>
            <a:r>
              <a:rPr lang="en-IE" sz="2800" dirty="0" err="1">
                <a:solidFill>
                  <a:srgbClr val="D77C1A"/>
                </a:solidFill>
              </a:rPr>
              <a:t>data.gov.ie</a:t>
            </a:r>
            <a:endParaRPr lang="en-IE" sz="2800" dirty="0">
              <a:solidFill>
                <a:srgbClr val="D77C1A"/>
              </a:solidFill>
            </a:endParaRP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5896" r="12448"/>
          <a:stretch/>
        </p:blipFill>
        <p:spPr>
          <a:xfrm>
            <a:off x="1876567" y="1029705"/>
            <a:ext cx="5281683" cy="4113795"/>
          </a:xfrm>
          <a:prstGeom prst="rect">
            <a:avLst/>
          </a:prstGeom>
        </p:spPr>
      </p:pic>
    </p:spTree>
    <p:extLst>
      <p:ext uri="{BB962C8B-B14F-4D97-AF65-F5344CB8AC3E}">
        <p14:creationId xmlns:p14="http://schemas.microsoft.com/office/powerpoint/2010/main" val="15063804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5666" t="15666" r="6821" b="4521"/>
          <a:stretch/>
        </p:blipFill>
        <p:spPr>
          <a:xfrm>
            <a:off x="6693031" y="1242287"/>
            <a:ext cx="1829412" cy="3090537"/>
          </a:xfrm>
          <a:prstGeom prst="rect">
            <a:avLst/>
          </a:prstGeom>
        </p:spPr>
      </p:pic>
      <p:sp>
        <p:nvSpPr>
          <p:cNvPr id="3" name="Rectangle 2"/>
          <p:cNvSpPr/>
          <p:nvPr/>
        </p:nvSpPr>
        <p:spPr>
          <a:xfrm>
            <a:off x="288023" y="405352"/>
            <a:ext cx="8318649" cy="931024"/>
          </a:xfrm>
          <a:prstGeom prst="rect">
            <a:avLst/>
          </a:prstGeom>
        </p:spPr>
        <p:txBody>
          <a:bodyPr wrap="square" lIns="68580" tIns="34290" rIns="68580" bIns="34290">
            <a:spAutoFit/>
          </a:bodyPr>
          <a:lstStyle/>
          <a:p>
            <a:pPr defTabSz="685800"/>
            <a:r>
              <a:rPr lang="en-US" sz="2800" kern="0" dirty="0" smtClean="0">
                <a:solidFill>
                  <a:srgbClr val="D77C1A"/>
                </a:solidFill>
              </a:rPr>
              <a:t>Rich </a:t>
            </a:r>
            <a:r>
              <a:rPr lang="en-US" sz="2800" kern="0" dirty="0">
                <a:solidFill>
                  <a:srgbClr val="D77C1A"/>
                </a:solidFill>
              </a:rPr>
              <a:t>financial and governance </a:t>
            </a:r>
            <a:r>
              <a:rPr lang="en-US" sz="2800" kern="0" dirty="0" smtClean="0">
                <a:solidFill>
                  <a:srgbClr val="D77C1A"/>
                </a:solidFill>
              </a:rPr>
              <a:t>can be </a:t>
            </a:r>
            <a:r>
              <a:rPr lang="en-US" sz="2800" kern="0" dirty="0">
                <a:solidFill>
                  <a:srgbClr val="D77C1A"/>
                </a:solidFill>
              </a:rPr>
              <a:t>extracted from </a:t>
            </a:r>
            <a:r>
              <a:rPr lang="en-US" sz="2800" kern="0" dirty="0" smtClean="0">
                <a:solidFill>
                  <a:srgbClr val="D77C1A"/>
                </a:solidFill>
              </a:rPr>
              <a:t>files in the case of </a:t>
            </a:r>
            <a:r>
              <a:rPr lang="en-US" sz="2800" kern="0" dirty="0" smtClean="0">
                <a:solidFill>
                  <a:srgbClr val="D77C1A"/>
                </a:solidFill>
              </a:rPr>
              <a:t>~10,000 nonprofits</a:t>
            </a:r>
            <a:r>
              <a:rPr lang="mr-IN" sz="2800" kern="0" dirty="0" smtClean="0">
                <a:solidFill>
                  <a:srgbClr val="D77C1A"/>
                </a:solidFill>
              </a:rPr>
              <a:t>…</a:t>
            </a:r>
            <a:endParaRPr lang="en-US" sz="2800" kern="0" dirty="0">
              <a:solidFill>
                <a:srgbClr val="D77C1A"/>
              </a:solidFill>
            </a:endParaRPr>
          </a:p>
        </p:txBody>
      </p:sp>
      <p:sp>
        <p:nvSpPr>
          <p:cNvPr id="5" name="TextBox 4"/>
          <p:cNvSpPr txBox="1"/>
          <p:nvPr/>
        </p:nvSpPr>
        <p:spPr>
          <a:xfrm>
            <a:off x="288023" y="1482130"/>
            <a:ext cx="6405008" cy="3147015"/>
          </a:xfrm>
          <a:prstGeom prst="rect">
            <a:avLst/>
          </a:prstGeom>
          <a:noFill/>
        </p:spPr>
        <p:txBody>
          <a:bodyPr wrap="square" lIns="68580" tIns="34290" rIns="68580" bIns="34290" rtlCol="0">
            <a:spAutoFit/>
          </a:bodyPr>
          <a:lstStyle/>
          <a:p>
            <a:pPr defTabSz="685800"/>
            <a:r>
              <a:rPr lang="en-US" sz="2000" kern="0" dirty="0">
                <a:solidFill>
                  <a:srgbClr val="005492"/>
                </a:solidFill>
              </a:rPr>
              <a:t>Institutional form | statement of legal purpose | directors’/trustees’ reports on activities | average number of reported employees | remuneration of employees in €10,000 bands in excess of €70,000 |names and dates of appointment of serving directors/trustees | reported total income | all reported sources of income | reported expenditure | reported net assets | auditors’ qualification/opinion | compliance with voluntary codes for financial reporting, governance, fundraising best practice </a:t>
            </a:r>
          </a:p>
          <a:p>
            <a:pPr defTabSz="685800"/>
            <a:r>
              <a:rPr lang="en-US" sz="2000" kern="0" dirty="0">
                <a:solidFill>
                  <a:srgbClr val="005492"/>
                </a:solidFill>
              </a:rPr>
              <a:t>	</a:t>
            </a:r>
          </a:p>
        </p:txBody>
      </p:sp>
    </p:spTree>
    <p:extLst>
      <p:ext uri="{BB962C8B-B14F-4D97-AF65-F5344CB8AC3E}">
        <p14:creationId xmlns:p14="http://schemas.microsoft.com/office/powerpoint/2010/main" val="37432286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n 1"/>
          <p:cNvSpPr/>
          <p:nvPr/>
        </p:nvSpPr>
        <p:spPr>
          <a:xfrm>
            <a:off x="3582422" y="2796593"/>
            <a:ext cx="1461154" cy="395926"/>
          </a:xfrm>
          <a:prstGeom prst="can">
            <a:avLst/>
          </a:prstGeom>
          <a:solidFill>
            <a:srgbClr val="00549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2013</a:t>
            </a:r>
          </a:p>
        </p:txBody>
      </p:sp>
      <p:sp>
        <p:nvSpPr>
          <p:cNvPr id="3" name="Can 2"/>
          <p:cNvSpPr/>
          <p:nvPr/>
        </p:nvSpPr>
        <p:spPr>
          <a:xfrm>
            <a:off x="3582422" y="2431304"/>
            <a:ext cx="1461154" cy="395926"/>
          </a:xfrm>
          <a:prstGeom prst="can">
            <a:avLst/>
          </a:prstGeom>
          <a:solidFill>
            <a:srgbClr val="00549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2014</a:t>
            </a:r>
          </a:p>
        </p:txBody>
      </p:sp>
      <p:sp>
        <p:nvSpPr>
          <p:cNvPr id="4" name="Can 3"/>
          <p:cNvSpPr/>
          <p:nvPr/>
        </p:nvSpPr>
        <p:spPr>
          <a:xfrm>
            <a:off x="3582422" y="2063659"/>
            <a:ext cx="1461154" cy="395926"/>
          </a:xfrm>
          <a:prstGeom prst="can">
            <a:avLst/>
          </a:prstGeom>
          <a:solidFill>
            <a:srgbClr val="00549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t>2015</a:t>
            </a:r>
          </a:p>
        </p:txBody>
      </p:sp>
      <p:sp>
        <p:nvSpPr>
          <p:cNvPr id="5" name="Can 4"/>
          <p:cNvSpPr/>
          <p:nvPr/>
        </p:nvSpPr>
        <p:spPr>
          <a:xfrm>
            <a:off x="3582422" y="1688944"/>
            <a:ext cx="1461154" cy="395926"/>
          </a:xfrm>
          <a:prstGeom prst="can">
            <a:avLst/>
          </a:prstGeom>
          <a:solidFill>
            <a:srgbClr val="00549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2016</a:t>
            </a:r>
          </a:p>
        </p:txBody>
      </p:sp>
      <p:sp>
        <p:nvSpPr>
          <p:cNvPr id="7" name="Right Arrow 6"/>
          <p:cNvSpPr/>
          <p:nvPr/>
        </p:nvSpPr>
        <p:spPr>
          <a:xfrm rot="19835642">
            <a:off x="5583995" y="1103542"/>
            <a:ext cx="612743" cy="509047"/>
          </a:xfrm>
          <a:prstGeom prst="rightArrow">
            <a:avLst/>
          </a:prstGeom>
          <a:solidFill>
            <a:srgbClr val="D77C1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ight Arrow 7"/>
          <p:cNvSpPr/>
          <p:nvPr/>
        </p:nvSpPr>
        <p:spPr>
          <a:xfrm rot="12665018">
            <a:off x="2752788" y="1599616"/>
            <a:ext cx="612743" cy="509047"/>
          </a:xfrm>
          <a:prstGeom prst="rightArrow">
            <a:avLst/>
          </a:prstGeom>
          <a:solidFill>
            <a:srgbClr val="D77C1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ight Arrow 8"/>
          <p:cNvSpPr/>
          <p:nvPr/>
        </p:nvSpPr>
        <p:spPr>
          <a:xfrm rot="9753266">
            <a:off x="2625347" y="2736558"/>
            <a:ext cx="612743" cy="509047"/>
          </a:xfrm>
          <a:prstGeom prst="rightArrow">
            <a:avLst/>
          </a:prstGeom>
          <a:solidFill>
            <a:srgbClr val="D77C1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ight Arrow 9"/>
          <p:cNvSpPr/>
          <p:nvPr/>
        </p:nvSpPr>
        <p:spPr>
          <a:xfrm rot="21097036">
            <a:off x="5583997" y="2185931"/>
            <a:ext cx="612743" cy="509047"/>
          </a:xfrm>
          <a:prstGeom prst="rightArrow">
            <a:avLst/>
          </a:prstGeom>
          <a:solidFill>
            <a:srgbClr val="D77C1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ight Arrow 10"/>
          <p:cNvSpPr/>
          <p:nvPr/>
        </p:nvSpPr>
        <p:spPr>
          <a:xfrm rot="5400000">
            <a:off x="4027601" y="3300618"/>
            <a:ext cx="612743" cy="509047"/>
          </a:xfrm>
          <a:prstGeom prst="rightArrow">
            <a:avLst/>
          </a:prstGeom>
          <a:solidFill>
            <a:srgbClr val="D77C1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86" y="380288"/>
            <a:ext cx="2715546" cy="1111504"/>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72" y="1951268"/>
            <a:ext cx="2481796" cy="1896068"/>
          </a:xfrm>
          <a:prstGeom prst="rect">
            <a:avLst/>
          </a:prstGeom>
        </p:spPr>
      </p:pic>
      <p:sp>
        <p:nvSpPr>
          <p:cNvPr id="15" name="TextBox 14"/>
          <p:cNvSpPr txBox="1"/>
          <p:nvPr/>
        </p:nvSpPr>
        <p:spPr>
          <a:xfrm>
            <a:off x="63146" y="14593"/>
            <a:ext cx="1600310" cy="307777"/>
          </a:xfrm>
          <a:prstGeom prst="rect">
            <a:avLst/>
          </a:prstGeom>
          <a:solidFill>
            <a:srgbClr val="57A18E"/>
          </a:solidFill>
        </p:spPr>
        <p:txBody>
          <a:bodyPr wrap="none" rtlCol="0">
            <a:spAutoFit/>
          </a:bodyPr>
          <a:lstStyle/>
          <a:p>
            <a:r>
              <a:rPr lang="en-US" dirty="0">
                <a:solidFill>
                  <a:srgbClr val="005492"/>
                </a:solidFill>
              </a:rPr>
              <a:t>Free public website</a:t>
            </a:r>
          </a:p>
        </p:txBody>
      </p:sp>
      <p:sp>
        <p:nvSpPr>
          <p:cNvPr id="16" name="TextBox 15"/>
          <p:cNvSpPr txBox="1"/>
          <p:nvPr/>
        </p:nvSpPr>
        <p:spPr>
          <a:xfrm>
            <a:off x="66502" y="1557359"/>
            <a:ext cx="2371290" cy="307777"/>
          </a:xfrm>
          <a:prstGeom prst="rect">
            <a:avLst/>
          </a:prstGeom>
          <a:solidFill>
            <a:srgbClr val="57A18E"/>
          </a:solidFill>
        </p:spPr>
        <p:txBody>
          <a:bodyPr wrap="none" rtlCol="0">
            <a:spAutoFit/>
          </a:bodyPr>
          <a:lstStyle/>
          <a:p>
            <a:r>
              <a:rPr lang="en-US" dirty="0">
                <a:solidFill>
                  <a:srgbClr val="005492"/>
                </a:solidFill>
              </a:rPr>
              <a:t>Annual Sector Analysis Report</a:t>
            </a:r>
            <a:endParaRPr lang="en-US" dirty="0"/>
          </a:p>
        </p:txBody>
      </p:sp>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9528" y="4009522"/>
            <a:ext cx="2149180" cy="575393"/>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85969" y="4616954"/>
            <a:ext cx="3518507" cy="453141"/>
          </a:xfrm>
          <a:prstGeom prst="rect">
            <a:avLst/>
          </a:prstGeom>
        </p:spPr>
      </p:pic>
      <p:sp>
        <p:nvSpPr>
          <p:cNvPr id="20" name="TextBox 19"/>
          <p:cNvSpPr txBox="1"/>
          <p:nvPr/>
        </p:nvSpPr>
        <p:spPr>
          <a:xfrm>
            <a:off x="5074895" y="3195270"/>
            <a:ext cx="1254962" cy="738664"/>
          </a:xfrm>
          <a:prstGeom prst="rect">
            <a:avLst/>
          </a:prstGeom>
          <a:solidFill>
            <a:srgbClr val="57A18E"/>
          </a:solidFill>
        </p:spPr>
        <p:txBody>
          <a:bodyPr wrap="square" rtlCol="0">
            <a:spAutoFit/>
          </a:bodyPr>
          <a:lstStyle/>
          <a:p>
            <a:r>
              <a:rPr lang="en-US" dirty="0">
                <a:solidFill>
                  <a:srgbClr val="005492"/>
                </a:solidFill>
              </a:rPr>
              <a:t>Data </a:t>
            </a:r>
            <a:r>
              <a:rPr lang="en-US">
                <a:solidFill>
                  <a:srgbClr val="005492"/>
                </a:solidFill>
              </a:rPr>
              <a:t>for Government, nonprofits</a:t>
            </a:r>
            <a:endParaRPr lang="en-US" dirty="0"/>
          </a:p>
        </p:txBody>
      </p:sp>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97692" y="3981769"/>
            <a:ext cx="2785359" cy="400549"/>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26924" y="4393657"/>
            <a:ext cx="1556127" cy="724513"/>
          </a:xfrm>
          <a:prstGeom prst="rect">
            <a:avLst/>
          </a:prstGeom>
        </p:spPr>
      </p:pic>
      <p:sp>
        <p:nvSpPr>
          <p:cNvPr id="23" name="TextBox 22"/>
          <p:cNvSpPr txBox="1"/>
          <p:nvPr/>
        </p:nvSpPr>
        <p:spPr>
          <a:xfrm>
            <a:off x="3510686" y="871941"/>
            <a:ext cx="1604626" cy="830997"/>
          </a:xfrm>
          <a:prstGeom prst="rect">
            <a:avLst/>
          </a:prstGeom>
          <a:noFill/>
        </p:spPr>
        <p:txBody>
          <a:bodyPr wrap="square" rtlCol="0">
            <a:spAutoFit/>
          </a:bodyPr>
          <a:lstStyle/>
          <a:p>
            <a:pPr algn="ctr"/>
            <a:r>
              <a:rPr lang="en-US" sz="1600" b="1" dirty="0">
                <a:solidFill>
                  <a:srgbClr val="005492"/>
                </a:solidFill>
              </a:rPr>
              <a:t>DATABASE OF IRISH NONPROFITS</a:t>
            </a:r>
          </a:p>
        </p:txBody>
      </p:sp>
      <p:pic>
        <p:nvPicPr>
          <p:cNvPr id="24" name="Picture 2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63087" y="2574185"/>
            <a:ext cx="2491531" cy="1080664"/>
          </a:xfrm>
          <a:prstGeom prst="rect">
            <a:avLst/>
          </a:prstGeom>
        </p:spPr>
      </p:pic>
      <p:sp>
        <p:nvSpPr>
          <p:cNvPr id="25" name="TextBox 24"/>
          <p:cNvSpPr txBox="1"/>
          <p:nvPr/>
        </p:nvSpPr>
        <p:spPr>
          <a:xfrm>
            <a:off x="6363087" y="1952610"/>
            <a:ext cx="2347280" cy="523220"/>
          </a:xfrm>
          <a:prstGeom prst="rect">
            <a:avLst/>
          </a:prstGeom>
          <a:solidFill>
            <a:srgbClr val="57A18E"/>
          </a:solidFill>
        </p:spPr>
        <p:txBody>
          <a:bodyPr wrap="square" rtlCol="0">
            <a:spAutoFit/>
          </a:bodyPr>
          <a:lstStyle/>
          <a:p>
            <a:r>
              <a:rPr lang="en-US" dirty="0">
                <a:solidFill>
                  <a:srgbClr val="005492"/>
                </a:solidFill>
              </a:rPr>
              <a:t>Online register for </a:t>
            </a:r>
            <a:r>
              <a:rPr lang="en-US">
                <a:solidFill>
                  <a:srgbClr val="005492"/>
                </a:solidFill>
              </a:rPr>
              <a:t>the Charities Regulator Sept 17</a:t>
            </a:r>
            <a:endParaRPr lang="en-US" dirty="0">
              <a:solidFill>
                <a:srgbClr val="005492"/>
              </a:solidFill>
            </a:endParaRPr>
          </a:p>
        </p:txBody>
      </p:sp>
      <p:sp>
        <p:nvSpPr>
          <p:cNvPr id="26" name="TextBox 25"/>
          <p:cNvSpPr txBox="1"/>
          <p:nvPr/>
        </p:nvSpPr>
        <p:spPr>
          <a:xfrm>
            <a:off x="6363087" y="118678"/>
            <a:ext cx="1573059" cy="523220"/>
          </a:xfrm>
          <a:prstGeom prst="rect">
            <a:avLst/>
          </a:prstGeom>
          <a:solidFill>
            <a:srgbClr val="57A18E"/>
          </a:solidFill>
        </p:spPr>
        <p:txBody>
          <a:bodyPr wrap="none" rtlCol="0">
            <a:spAutoFit/>
          </a:bodyPr>
          <a:lstStyle/>
          <a:p>
            <a:r>
              <a:rPr lang="en-US" dirty="0">
                <a:solidFill>
                  <a:srgbClr val="005492"/>
                </a:solidFill>
              </a:rPr>
              <a:t>Governance, risk,</a:t>
            </a:r>
          </a:p>
          <a:p>
            <a:r>
              <a:rPr lang="en-US" dirty="0">
                <a:solidFill>
                  <a:srgbClr val="005492"/>
                </a:solidFill>
              </a:rPr>
              <a:t>compliance service</a:t>
            </a:r>
          </a:p>
        </p:txBody>
      </p:sp>
      <p:pic>
        <p:nvPicPr>
          <p:cNvPr id="27" name="Picture 2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63087" y="732509"/>
            <a:ext cx="2729948" cy="997827"/>
          </a:xfrm>
          <a:prstGeom prst="rect">
            <a:avLst/>
          </a:prstGeom>
        </p:spPr>
      </p:pic>
      <p:pic>
        <p:nvPicPr>
          <p:cNvPr id="28" name="Picture 2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27946" y="4536206"/>
            <a:ext cx="1454461" cy="590340"/>
          </a:xfrm>
          <a:prstGeom prst="rect">
            <a:avLst/>
          </a:prstGeom>
        </p:spPr>
      </p:pic>
      <p:pic>
        <p:nvPicPr>
          <p:cNvPr id="29" name="Picture 28"/>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022344" y="3753204"/>
            <a:ext cx="832274" cy="750341"/>
          </a:xfrm>
          <a:prstGeom prst="rect">
            <a:avLst/>
          </a:prstGeom>
        </p:spPr>
      </p:pic>
      <p:sp>
        <p:nvSpPr>
          <p:cNvPr id="30" name="TextBox 29"/>
          <p:cNvSpPr txBox="1"/>
          <p:nvPr/>
        </p:nvSpPr>
        <p:spPr>
          <a:xfrm>
            <a:off x="8022344" y="118678"/>
            <a:ext cx="1070691" cy="523220"/>
          </a:xfrm>
          <a:prstGeom prst="rect">
            <a:avLst/>
          </a:prstGeom>
          <a:solidFill>
            <a:srgbClr val="7AB0CB"/>
          </a:solidFill>
        </p:spPr>
        <p:txBody>
          <a:bodyPr wrap="square" rtlCol="0">
            <a:spAutoFit/>
          </a:bodyPr>
          <a:lstStyle/>
          <a:p>
            <a:r>
              <a:rPr lang="en-US" dirty="0" err="1">
                <a:solidFill>
                  <a:schemeClr val="bg2"/>
                </a:solidFill>
              </a:rPr>
              <a:t>Benefacts</a:t>
            </a:r>
            <a:r>
              <a:rPr lang="en-US" dirty="0">
                <a:solidFill>
                  <a:schemeClr val="bg2"/>
                </a:solidFill>
              </a:rPr>
              <a:t> Analytics</a:t>
            </a:r>
          </a:p>
        </p:txBody>
      </p:sp>
      <p:pic>
        <p:nvPicPr>
          <p:cNvPr id="32" name="Picture 3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6514" y="4435112"/>
            <a:ext cx="2146448" cy="641602"/>
          </a:xfrm>
          <a:prstGeom prst="rect">
            <a:avLst/>
          </a:prstGeom>
        </p:spPr>
      </p:pic>
      <p:sp>
        <p:nvSpPr>
          <p:cNvPr id="33" name="TextBox 32"/>
          <p:cNvSpPr txBox="1"/>
          <p:nvPr/>
        </p:nvSpPr>
        <p:spPr>
          <a:xfrm>
            <a:off x="59586" y="4074541"/>
            <a:ext cx="2281458" cy="307777"/>
          </a:xfrm>
          <a:prstGeom prst="rect">
            <a:avLst/>
          </a:prstGeom>
          <a:solidFill>
            <a:srgbClr val="57A18E"/>
          </a:solidFill>
        </p:spPr>
        <p:txBody>
          <a:bodyPr wrap="none" rtlCol="0">
            <a:spAutoFit/>
          </a:bodyPr>
          <a:lstStyle/>
          <a:p>
            <a:r>
              <a:rPr lang="en-US" dirty="0">
                <a:solidFill>
                  <a:srgbClr val="005492"/>
                </a:solidFill>
              </a:rPr>
              <a:t>Open dataset on govt. portal</a:t>
            </a:r>
          </a:p>
        </p:txBody>
      </p:sp>
      <p:sp>
        <p:nvSpPr>
          <p:cNvPr id="34" name="Right Arrow 33"/>
          <p:cNvSpPr/>
          <p:nvPr/>
        </p:nvSpPr>
        <p:spPr>
          <a:xfrm rot="8247051">
            <a:off x="2934361" y="3382432"/>
            <a:ext cx="612743" cy="509047"/>
          </a:xfrm>
          <a:prstGeom prst="rightArrow">
            <a:avLst/>
          </a:prstGeom>
          <a:solidFill>
            <a:srgbClr val="D77C1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Rectangle 34"/>
          <p:cNvSpPr/>
          <p:nvPr/>
        </p:nvSpPr>
        <p:spPr>
          <a:xfrm>
            <a:off x="2842913" y="18252"/>
            <a:ext cx="3387659" cy="830997"/>
          </a:xfrm>
          <a:prstGeom prst="rect">
            <a:avLst/>
          </a:prstGeom>
        </p:spPr>
        <p:txBody>
          <a:bodyPr wrap="square">
            <a:spAutoFit/>
          </a:bodyPr>
          <a:lstStyle/>
          <a:p>
            <a:r>
              <a:rPr lang="en-US" sz="2400" kern="0" dirty="0">
                <a:solidFill>
                  <a:srgbClr val="D77C1A"/>
                </a:solidFill>
              </a:rPr>
              <a:t>…which </a:t>
            </a:r>
            <a:r>
              <a:rPr lang="en-US" sz="2400" kern="0" dirty="0" err="1">
                <a:solidFill>
                  <a:srgbClr val="D77C1A"/>
                </a:solidFill>
              </a:rPr>
              <a:t>Benefacts</a:t>
            </a:r>
            <a:r>
              <a:rPr lang="en-US" sz="2400" kern="0" dirty="0">
                <a:solidFill>
                  <a:srgbClr val="D77C1A"/>
                </a:solidFill>
              </a:rPr>
              <a:t> deploys in various </a:t>
            </a:r>
            <a:r>
              <a:rPr lang="en-US" sz="2400" kern="0" dirty="0" smtClean="0">
                <a:solidFill>
                  <a:srgbClr val="D77C1A"/>
                </a:solidFill>
              </a:rPr>
              <a:t>ways,</a:t>
            </a:r>
            <a:endParaRPr lang="en-US" sz="2400" dirty="0"/>
          </a:p>
        </p:txBody>
      </p:sp>
    </p:spTree>
    <p:extLst>
      <p:ext uri="{BB962C8B-B14F-4D97-AF65-F5344CB8AC3E}">
        <p14:creationId xmlns:p14="http://schemas.microsoft.com/office/powerpoint/2010/main" val="12768023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20239"/>
            <a:ext cx="4482972" cy="349223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82972" y="1420239"/>
            <a:ext cx="4661028" cy="3364661"/>
          </a:xfrm>
          <a:prstGeom prst="rect">
            <a:avLst/>
          </a:prstGeom>
        </p:spPr>
      </p:pic>
      <p:sp>
        <p:nvSpPr>
          <p:cNvPr id="7" name="TextBox 6"/>
          <p:cNvSpPr txBox="1"/>
          <p:nvPr/>
        </p:nvSpPr>
        <p:spPr>
          <a:xfrm>
            <a:off x="97277" y="204281"/>
            <a:ext cx="7769050" cy="954107"/>
          </a:xfrm>
          <a:prstGeom prst="rect">
            <a:avLst/>
          </a:prstGeom>
          <a:noFill/>
        </p:spPr>
        <p:txBody>
          <a:bodyPr wrap="none" rtlCol="0">
            <a:spAutoFit/>
          </a:bodyPr>
          <a:lstStyle/>
          <a:p>
            <a:r>
              <a:rPr lang="en-US" sz="2800" dirty="0" smtClean="0">
                <a:solidFill>
                  <a:srgbClr val="D77C1A"/>
                </a:solidFill>
              </a:rPr>
              <a:t>including </a:t>
            </a:r>
            <a:r>
              <a:rPr lang="en-US" sz="2800" dirty="0">
                <a:solidFill>
                  <a:srgbClr val="D77C1A"/>
                </a:solidFill>
              </a:rPr>
              <a:t>a free public website </a:t>
            </a:r>
            <a:r>
              <a:rPr lang="en-US" sz="2800" dirty="0" smtClean="0">
                <a:solidFill>
                  <a:srgbClr val="D77C1A"/>
                </a:solidFill>
              </a:rPr>
              <a:t>- </a:t>
            </a:r>
            <a:r>
              <a:rPr lang="en-US" sz="2800" dirty="0" smtClean="0">
                <a:solidFill>
                  <a:srgbClr val="D77C1A"/>
                </a:solidFill>
                <a:hlinkClick r:id="rId4"/>
              </a:rPr>
              <a:t>www.benefacts.ie</a:t>
            </a:r>
            <a:r>
              <a:rPr lang="en-US" sz="2800" dirty="0" smtClean="0">
                <a:solidFill>
                  <a:srgbClr val="D77C1A"/>
                </a:solidFill>
              </a:rPr>
              <a:t> - </a:t>
            </a:r>
            <a:endParaRPr lang="en-US" sz="2800" dirty="0">
              <a:solidFill>
                <a:srgbClr val="D77C1A"/>
              </a:solidFill>
            </a:endParaRPr>
          </a:p>
          <a:p>
            <a:r>
              <a:rPr lang="en-US" sz="2800" dirty="0">
                <a:solidFill>
                  <a:srgbClr val="D77C1A"/>
                </a:solidFill>
              </a:rPr>
              <a:t>which facilitates search by sub-sector…</a:t>
            </a:r>
          </a:p>
        </p:txBody>
      </p:sp>
    </p:spTree>
    <p:extLst>
      <p:ext uri="{BB962C8B-B14F-4D97-AF65-F5344CB8AC3E}">
        <p14:creationId xmlns:p14="http://schemas.microsoft.com/office/powerpoint/2010/main" val="10053800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9714" y="394508"/>
            <a:ext cx="8783558" cy="523220"/>
          </a:xfrm>
          <a:prstGeom prst="rect">
            <a:avLst/>
          </a:prstGeom>
        </p:spPr>
        <p:txBody>
          <a:bodyPr wrap="none">
            <a:spAutoFit/>
          </a:bodyPr>
          <a:lstStyle/>
          <a:p>
            <a:r>
              <a:rPr lang="en-US" sz="2800" dirty="0">
                <a:solidFill>
                  <a:srgbClr val="D77C1A"/>
                </a:solidFill>
              </a:rPr>
              <a:t>…facet search functionality which facilitates further analysis</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57153" y="1048991"/>
            <a:ext cx="4386847" cy="2954777"/>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67" y="1048991"/>
            <a:ext cx="4711386" cy="3056415"/>
          </a:xfrm>
          <a:prstGeom prst="rect">
            <a:avLst/>
          </a:prstGeom>
        </p:spPr>
      </p:pic>
    </p:spTree>
    <p:extLst>
      <p:ext uri="{BB962C8B-B14F-4D97-AF65-F5344CB8AC3E}">
        <p14:creationId xmlns:p14="http://schemas.microsoft.com/office/powerpoint/2010/main" val="967881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5489" y="238867"/>
            <a:ext cx="8635047" cy="523220"/>
          </a:xfrm>
          <a:prstGeom prst="rect">
            <a:avLst/>
          </a:prstGeom>
        </p:spPr>
        <p:txBody>
          <a:bodyPr wrap="square">
            <a:spAutoFit/>
          </a:bodyPr>
          <a:lstStyle/>
          <a:p>
            <a:r>
              <a:rPr lang="en-US" sz="2800" dirty="0">
                <a:solidFill>
                  <a:srgbClr val="D77C1A"/>
                </a:solidFill>
              </a:rPr>
              <a:t>…and a unique listing for every individual nonprofit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6742" y="768298"/>
            <a:ext cx="4767258" cy="3680842"/>
          </a:xfrm>
          <a:prstGeom prst="rect">
            <a:avLst/>
          </a:prstGeo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r="8527"/>
          <a:stretch/>
        </p:blipFill>
        <p:spPr>
          <a:xfrm>
            <a:off x="0" y="843418"/>
            <a:ext cx="4462818" cy="3605722"/>
          </a:xfrm>
          <a:prstGeom prst="rect">
            <a:avLst/>
          </a:prstGeom>
        </p:spPr>
      </p:pic>
    </p:spTree>
    <p:extLst>
      <p:ext uri="{BB962C8B-B14F-4D97-AF65-F5344CB8AC3E}">
        <p14:creationId xmlns:p14="http://schemas.microsoft.com/office/powerpoint/2010/main" val="10353001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6125" y="934244"/>
            <a:ext cx="4464950" cy="3570348"/>
          </a:xfrm>
          <a:prstGeom prst="rect">
            <a:avLst/>
          </a:prstGeom>
        </p:spPr>
      </p:pic>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r="14078"/>
          <a:stretch/>
        </p:blipFill>
        <p:spPr>
          <a:xfrm>
            <a:off x="4760950" y="1041178"/>
            <a:ext cx="4041856" cy="3022871"/>
          </a:xfrm>
          <a:prstGeom prst="rect">
            <a:avLst/>
          </a:prstGeom>
        </p:spPr>
      </p:pic>
      <p:sp>
        <p:nvSpPr>
          <p:cNvPr id="4" name="TextBox 3"/>
          <p:cNvSpPr txBox="1"/>
          <p:nvPr/>
        </p:nvSpPr>
        <p:spPr>
          <a:xfrm>
            <a:off x="572944" y="82497"/>
            <a:ext cx="8229862" cy="954107"/>
          </a:xfrm>
          <a:prstGeom prst="rect">
            <a:avLst/>
          </a:prstGeom>
          <a:noFill/>
        </p:spPr>
        <p:txBody>
          <a:bodyPr wrap="square" rtlCol="0">
            <a:spAutoFit/>
          </a:bodyPr>
          <a:lstStyle/>
          <a:p>
            <a:r>
              <a:rPr lang="en-US" sz="2800" dirty="0">
                <a:solidFill>
                  <a:srgbClr val="D77C1A"/>
                </a:solidFill>
              </a:rPr>
              <a:t>… that </a:t>
            </a:r>
            <a:r>
              <a:rPr lang="en-US" sz="2800" dirty="0" smtClean="0">
                <a:solidFill>
                  <a:srgbClr val="D77C1A"/>
                </a:solidFill>
              </a:rPr>
              <a:t>also gives </a:t>
            </a:r>
            <a:r>
              <a:rPr lang="en-US" sz="2800" dirty="0">
                <a:solidFill>
                  <a:srgbClr val="D77C1A"/>
                </a:solidFill>
              </a:rPr>
              <a:t>users </a:t>
            </a:r>
            <a:r>
              <a:rPr lang="en-US" sz="2800" dirty="0" smtClean="0">
                <a:solidFill>
                  <a:srgbClr val="D77C1A"/>
                </a:solidFill>
              </a:rPr>
              <a:t>free access </a:t>
            </a:r>
            <a:r>
              <a:rPr lang="en-US" sz="2800" dirty="0">
                <a:solidFill>
                  <a:srgbClr val="D77C1A"/>
                </a:solidFill>
              </a:rPr>
              <a:t>to the source documents </a:t>
            </a:r>
            <a:r>
              <a:rPr lang="en-US" sz="2800" dirty="0" smtClean="0">
                <a:solidFill>
                  <a:srgbClr val="D77C1A"/>
                </a:solidFill>
              </a:rPr>
              <a:t>from </a:t>
            </a:r>
            <a:r>
              <a:rPr lang="en-US" sz="2800" dirty="0">
                <a:solidFill>
                  <a:srgbClr val="D77C1A"/>
                </a:solidFill>
              </a:rPr>
              <a:t>which the extracts have been taken </a:t>
            </a:r>
          </a:p>
        </p:txBody>
      </p:sp>
    </p:spTree>
    <p:extLst>
      <p:ext uri="{BB962C8B-B14F-4D97-AF65-F5344CB8AC3E}">
        <p14:creationId xmlns:p14="http://schemas.microsoft.com/office/powerpoint/2010/main" val="20529003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136" y="20614"/>
            <a:ext cx="7071551" cy="523220"/>
          </a:xfrm>
          <a:prstGeom prst="rect">
            <a:avLst/>
          </a:prstGeom>
          <a:noFill/>
        </p:spPr>
        <p:txBody>
          <a:bodyPr wrap="none" rtlCol="0">
            <a:spAutoFit/>
          </a:bodyPr>
          <a:lstStyle/>
          <a:p>
            <a:r>
              <a:rPr lang="en-US" sz="2800" dirty="0">
                <a:solidFill>
                  <a:srgbClr val="D77C1A"/>
                </a:solidFill>
              </a:rPr>
              <a:t>The better the source data, the fuller the listing</a:t>
            </a:r>
          </a:p>
        </p:txBody>
      </p:sp>
      <p:sp>
        <p:nvSpPr>
          <p:cNvPr id="3" name="TextBox 2"/>
          <p:cNvSpPr txBox="1"/>
          <p:nvPr/>
        </p:nvSpPr>
        <p:spPr>
          <a:xfrm>
            <a:off x="4893012" y="495492"/>
            <a:ext cx="1215717" cy="307777"/>
          </a:xfrm>
          <a:prstGeom prst="rect">
            <a:avLst/>
          </a:prstGeom>
          <a:noFill/>
        </p:spPr>
        <p:txBody>
          <a:bodyPr wrap="none" rtlCol="0">
            <a:spAutoFit/>
          </a:bodyPr>
          <a:lstStyle/>
          <a:p>
            <a:r>
              <a:rPr lang="en-US" dirty="0">
                <a:solidFill>
                  <a:srgbClr val="005492"/>
                </a:solidFill>
              </a:rPr>
              <a:t>SAFE IRELAND</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706" y="871193"/>
            <a:ext cx="4716294" cy="3714081"/>
          </a:xfrm>
          <a:prstGeom prst="rect">
            <a:avLst/>
          </a:prstGeom>
        </p:spPr>
      </p:pic>
      <p:sp>
        <p:nvSpPr>
          <p:cNvPr id="6" name="TextBox 5"/>
          <p:cNvSpPr txBox="1"/>
          <p:nvPr/>
        </p:nvSpPr>
        <p:spPr>
          <a:xfrm>
            <a:off x="398593" y="495492"/>
            <a:ext cx="2110834" cy="307777"/>
          </a:xfrm>
          <a:prstGeom prst="rect">
            <a:avLst/>
          </a:prstGeom>
          <a:noFill/>
        </p:spPr>
        <p:txBody>
          <a:bodyPr wrap="none" rtlCol="0">
            <a:spAutoFit/>
          </a:bodyPr>
          <a:lstStyle/>
          <a:p>
            <a:r>
              <a:rPr lang="en-US" dirty="0">
                <a:solidFill>
                  <a:srgbClr val="005492"/>
                </a:solidFill>
              </a:rPr>
              <a:t>THE CARETAKERS PROJECT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766" y="871193"/>
            <a:ext cx="4343940" cy="3612189"/>
          </a:xfrm>
          <a:prstGeom prst="rect">
            <a:avLst/>
          </a:prstGeom>
        </p:spPr>
      </p:pic>
    </p:spTree>
    <p:extLst>
      <p:ext uri="{BB962C8B-B14F-4D97-AF65-F5344CB8AC3E}">
        <p14:creationId xmlns:p14="http://schemas.microsoft.com/office/powerpoint/2010/main" val="16537414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4597" y="3507698"/>
            <a:ext cx="8304551" cy="1384995"/>
          </a:xfrm>
          <a:prstGeom prst="rect">
            <a:avLst/>
          </a:prstGeom>
          <a:noFill/>
        </p:spPr>
        <p:txBody>
          <a:bodyPr wrap="square" rtlCol="0">
            <a:spAutoFit/>
          </a:bodyPr>
          <a:lstStyle/>
          <a:p>
            <a:r>
              <a:rPr lang="en-US" sz="2800" dirty="0" err="1">
                <a:solidFill>
                  <a:srgbClr val="D77C1A"/>
                </a:solidFill>
              </a:rPr>
              <a:t>Benefacts</a:t>
            </a:r>
            <a:r>
              <a:rPr lang="en-US" sz="2800" dirty="0">
                <a:solidFill>
                  <a:srgbClr val="D77C1A"/>
                </a:solidFill>
              </a:rPr>
              <a:t> has also developed a </a:t>
            </a:r>
            <a:r>
              <a:rPr lang="en-US" sz="2800" dirty="0" err="1">
                <a:solidFill>
                  <a:srgbClr val="D77C1A"/>
                </a:solidFill>
              </a:rPr>
              <a:t>specialised</a:t>
            </a:r>
            <a:r>
              <a:rPr lang="en-US" sz="2800" dirty="0">
                <a:solidFill>
                  <a:srgbClr val="D77C1A"/>
                </a:solidFill>
              </a:rPr>
              <a:t> web-based governance, compliance and risk service for institutional users in government, and elsewhere</a:t>
            </a:r>
          </a:p>
        </p:txBody>
      </p:sp>
    </p:spTree>
    <p:extLst>
      <p:ext uri="{BB962C8B-B14F-4D97-AF65-F5344CB8AC3E}">
        <p14:creationId xmlns:p14="http://schemas.microsoft.com/office/powerpoint/2010/main" val="1643845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5251"/>
            <a:ext cx="9144000" cy="4003976"/>
          </a:xfrm>
          <a:prstGeom prst="rect">
            <a:avLst/>
          </a:prstGeom>
        </p:spPr>
      </p:pic>
    </p:spTree>
    <p:extLst>
      <p:ext uri="{BB962C8B-B14F-4D97-AF65-F5344CB8AC3E}">
        <p14:creationId xmlns:p14="http://schemas.microsoft.com/office/powerpoint/2010/main" val="736520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49047" y="119483"/>
            <a:ext cx="8361074" cy="1038108"/>
          </a:xfrm>
          <a:prstGeom prst="rect">
            <a:avLst/>
          </a:prstGeom>
        </p:spPr>
        <p:txBody>
          <a:bodyPr lIns="68580" tIns="34290" rIns="68580" bIns="34290"/>
          <a:lstStyle/>
          <a:p>
            <a:pPr algn="l"/>
            <a:r>
              <a:rPr lang="en-IE" sz="2800" kern="0" dirty="0">
                <a:solidFill>
                  <a:srgbClr val="D77C1A"/>
                </a:solidFill>
                <a:latin typeface="+mn-lt"/>
                <a:ea typeface="+mn-ea"/>
                <a:cs typeface="+mn-cs"/>
              </a:rPr>
              <a:t>A powerful resource to support analysis, due diligence, internal audit, risk assessment</a:t>
            </a:r>
            <a:endParaRPr lang="en-GB" sz="2800" kern="0" dirty="0">
              <a:solidFill>
                <a:srgbClr val="D77C1A"/>
              </a:solidFill>
              <a:latin typeface="+mn-lt"/>
              <a:ea typeface="+mn-ea"/>
              <a:cs typeface="+mn-cs"/>
            </a:endParaRPr>
          </a:p>
        </p:txBody>
      </p:sp>
      <p:sp>
        <p:nvSpPr>
          <p:cNvPr id="3" name="Content Placeholder 2"/>
          <p:cNvSpPr>
            <a:spLocks noGrp="1"/>
          </p:cNvSpPr>
          <p:nvPr>
            <p:ph idx="4294967295"/>
          </p:nvPr>
        </p:nvSpPr>
        <p:spPr>
          <a:xfrm>
            <a:off x="149047" y="1157591"/>
            <a:ext cx="8596119" cy="3472775"/>
          </a:xfrm>
          <a:prstGeom prst="rect">
            <a:avLst/>
          </a:prstGeom>
        </p:spPr>
        <p:txBody>
          <a:bodyPr lIns="68580" tIns="34290" rIns="68580" bIns="34290"/>
          <a:lstStyle/>
          <a:p>
            <a:pPr marL="350838" lvl="1" indent="-342900">
              <a:buFont typeface="Arial" charset="0"/>
              <a:buChar char="•"/>
            </a:pPr>
            <a:r>
              <a:rPr lang="en-IE" sz="2300" kern="0" dirty="0" smtClean="0">
                <a:solidFill>
                  <a:srgbClr val="005492"/>
                </a:solidFill>
              </a:rPr>
              <a:t>The features </a:t>
            </a:r>
            <a:r>
              <a:rPr lang="en-IE" sz="2300" kern="0" dirty="0">
                <a:solidFill>
                  <a:srgbClr val="005492"/>
                </a:solidFill>
              </a:rPr>
              <a:t>of </a:t>
            </a:r>
            <a:r>
              <a:rPr lang="en-IE" sz="2300" kern="0" dirty="0" err="1">
                <a:solidFill>
                  <a:srgbClr val="005492"/>
                </a:solidFill>
              </a:rPr>
              <a:t>Benefacts</a:t>
            </a:r>
            <a:r>
              <a:rPr lang="en-IE" sz="2300" kern="0" dirty="0">
                <a:solidFill>
                  <a:srgbClr val="005492"/>
                </a:solidFill>
              </a:rPr>
              <a:t> Analytics </a:t>
            </a:r>
            <a:r>
              <a:rPr lang="en-IE" sz="2300" kern="0" dirty="0" smtClean="0">
                <a:solidFill>
                  <a:srgbClr val="005492"/>
                </a:solidFill>
              </a:rPr>
              <a:t>have been derived </a:t>
            </a:r>
            <a:r>
              <a:rPr lang="en-IE" sz="2300" kern="0" dirty="0">
                <a:solidFill>
                  <a:srgbClr val="005492"/>
                </a:solidFill>
              </a:rPr>
              <a:t>from consultation: all are already in use </a:t>
            </a:r>
            <a:r>
              <a:rPr lang="en-IE" sz="2300" kern="0" dirty="0" smtClean="0">
                <a:solidFill>
                  <a:srgbClr val="005492"/>
                </a:solidFill>
              </a:rPr>
              <a:t>in public administration</a:t>
            </a:r>
            <a:endParaRPr lang="en-IE" sz="2300" kern="0" dirty="0">
              <a:solidFill>
                <a:srgbClr val="005492"/>
              </a:solidFill>
            </a:endParaRPr>
          </a:p>
          <a:p>
            <a:pPr marL="350838" lvl="1" indent="-342900">
              <a:buFont typeface="Arial" charset="0"/>
              <a:buChar char="•"/>
            </a:pPr>
            <a:r>
              <a:rPr lang="en-IE" sz="2300" kern="0" dirty="0">
                <a:solidFill>
                  <a:srgbClr val="005492"/>
                </a:solidFill>
              </a:rPr>
              <a:t>Full population data (10,000 sets of accounts annually) </a:t>
            </a:r>
            <a:r>
              <a:rPr lang="en-IE" sz="2300" kern="0" dirty="0" smtClean="0">
                <a:solidFill>
                  <a:srgbClr val="005492"/>
                </a:solidFill>
              </a:rPr>
              <a:t>significantly improves the capacity </a:t>
            </a:r>
            <a:r>
              <a:rPr lang="en-IE" sz="2300" kern="0" dirty="0">
                <a:solidFill>
                  <a:srgbClr val="005492"/>
                </a:solidFill>
              </a:rPr>
              <a:t>for risk recognition</a:t>
            </a:r>
          </a:p>
          <a:p>
            <a:pPr marL="350838" lvl="1" indent="-342900">
              <a:buFont typeface="Arial" charset="0"/>
              <a:buChar char="•"/>
            </a:pPr>
            <a:r>
              <a:rPr lang="en-IE" sz="2300" kern="0" dirty="0">
                <a:solidFill>
                  <a:srgbClr val="005492"/>
                </a:solidFill>
              </a:rPr>
              <a:t>Analysis within portfolios permits comparison with peer norms/trends over time</a:t>
            </a:r>
          </a:p>
          <a:p>
            <a:pPr marL="350838" lvl="1" indent="-342900">
              <a:buFont typeface="Arial" charset="0"/>
              <a:buChar char="•"/>
            </a:pPr>
            <a:r>
              <a:rPr lang="en-IE" sz="2300" kern="0" dirty="0">
                <a:solidFill>
                  <a:srgbClr val="005492"/>
                </a:solidFill>
              </a:rPr>
              <a:t>Whole-of-government access facilitates information-sharing</a:t>
            </a:r>
          </a:p>
          <a:p>
            <a:pPr marL="350838" lvl="1" indent="-342900">
              <a:buFont typeface="Arial" charset="0"/>
              <a:buChar char="•"/>
            </a:pPr>
            <a:r>
              <a:rPr lang="en-IE" sz="2300" kern="0" dirty="0">
                <a:solidFill>
                  <a:srgbClr val="005492"/>
                </a:solidFill>
              </a:rPr>
              <a:t>Download feature permits further analysis, cross-referencing with other data</a:t>
            </a:r>
          </a:p>
          <a:p>
            <a:pPr marL="350838" lvl="1" indent="-342900">
              <a:buFont typeface="Arial" charset="0"/>
              <a:buChar char="•"/>
            </a:pPr>
            <a:endParaRPr lang="en-IE" sz="2300" kern="0" dirty="0">
              <a:solidFill>
                <a:srgbClr val="005492"/>
              </a:solidFill>
            </a:endParaRPr>
          </a:p>
          <a:p>
            <a:pPr lvl="1"/>
            <a:endParaRPr lang="en-IE" sz="2300" kern="0" dirty="0">
              <a:solidFill>
                <a:srgbClr val="005492"/>
              </a:solidFill>
            </a:endParaRPr>
          </a:p>
          <a:p>
            <a:pPr lvl="1"/>
            <a:endParaRPr lang="en-IE" sz="2300" kern="0" dirty="0">
              <a:solidFill>
                <a:srgbClr val="005492"/>
              </a:solidFill>
            </a:endParaRPr>
          </a:p>
          <a:p>
            <a:pPr lvl="1"/>
            <a:endParaRPr lang="en-IE" sz="2300" kern="0" dirty="0">
              <a:solidFill>
                <a:srgbClr val="005492"/>
              </a:solidFill>
            </a:endParaRPr>
          </a:p>
        </p:txBody>
      </p:sp>
    </p:spTree>
    <p:extLst>
      <p:ext uri="{BB962C8B-B14F-4D97-AF65-F5344CB8AC3E}">
        <p14:creationId xmlns:p14="http://schemas.microsoft.com/office/powerpoint/2010/main" val="15120306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49047" y="119483"/>
            <a:ext cx="8361074" cy="1038108"/>
          </a:xfrm>
          <a:prstGeom prst="rect">
            <a:avLst/>
          </a:prstGeom>
        </p:spPr>
        <p:txBody>
          <a:bodyPr lIns="68580" tIns="34290" rIns="68580" bIns="34290"/>
          <a:lstStyle/>
          <a:p>
            <a:pPr algn="l"/>
            <a:r>
              <a:rPr lang="en-GB" sz="2800" kern="0" dirty="0">
                <a:solidFill>
                  <a:srgbClr val="D77C1A"/>
                </a:solidFill>
                <a:latin typeface="+mn-lt"/>
                <a:ea typeface="+mn-ea"/>
                <a:cs typeface="+mn-cs"/>
              </a:rPr>
              <a:t>Why does this matter?</a:t>
            </a:r>
          </a:p>
        </p:txBody>
      </p:sp>
      <p:sp>
        <p:nvSpPr>
          <p:cNvPr id="3" name="Content Placeholder 2"/>
          <p:cNvSpPr>
            <a:spLocks noGrp="1"/>
          </p:cNvSpPr>
          <p:nvPr>
            <p:ph idx="4294967295"/>
          </p:nvPr>
        </p:nvSpPr>
        <p:spPr>
          <a:xfrm>
            <a:off x="149047" y="842817"/>
            <a:ext cx="8742034" cy="3456809"/>
          </a:xfrm>
          <a:prstGeom prst="rect">
            <a:avLst/>
          </a:prstGeom>
        </p:spPr>
        <p:txBody>
          <a:bodyPr lIns="68580" tIns="34290" rIns="68580" bIns="34290"/>
          <a:lstStyle/>
          <a:p>
            <a:r>
              <a:rPr lang="en-IE" kern="0" dirty="0">
                <a:solidFill>
                  <a:srgbClr val="D77C1A"/>
                </a:solidFill>
              </a:rPr>
              <a:t>Efficiency</a:t>
            </a:r>
            <a:r>
              <a:rPr lang="en-IE" kern="0" dirty="0">
                <a:solidFill>
                  <a:srgbClr val="005492"/>
                </a:solidFill>
              </a:rPr>
              <a:t> | more effective use of public resources, reduced transaction overheads</a:t>
            </a:r>
          </a:p>
          <a:p>
            <a:r>
              <a:rPr lang="en-IE" kern="0" dirty="0">
                <a:solidFill>
                  <a:srgbClr val="D77C1A"/>
                </a:solidFill>
              </a:rPr>
              <a:t>Accountability</a:t>
            </a:r>
            <a:r>
              <a:rPr lang="en-IE" kern="0" dirty="0">
                <a:solidFill>
                  <a:srgbClr val="005492"/>
                </a:solidFill>
              </a:rPr>
              <a:t>| voluntary-led organisations are advocates, thought leaders as well as providers of public services</a:t>
            </a:r>
          </a:p>
          <a:p>
            <a:r>
              <a:rPr lang="en-IE" kern="0" dirty="0">
                <a:solidFill>
                  <a:srgbClr val="D77C1A"/>
                </a:solidFill>
              </a:rPr>
              <a:t>Information </a:t>
            </a:r>
            <a:r>
              <a:rPr lang="en-IE" kern="0" dirty="0" err="1">
                <a:solidFill>
                  <a:srgbClr val="D77C1A"/>
                </a:solidFill>
              </a:rPr>
              <a:t>assymetry</a:t>
            </a:r>
            <a:r>
              <a:rPr lang="en-IE" kern="0" dirty="0">
                <a:solidFill>
                  <a:srgbClr val="D77C1A"/>
                </a:solidFill>
              </a:rPr>
              <a:t> </a:t>
            </a:r>
            <a:r>
              <a:rPr lang="en-IE" kern="0" dirty="0">
                <a:solidFill>
                  <a:srgbClr val="005492"/>
                </a:solidFill>
              </a:rPr>
              <a:t>| data infrastructure for </a:t>
            </a:r>
            <a:r>
              <a:rPr lang="en-IE" kern="0" dirty="0" err="1">
                <a:solidFill>
                  <a:srgbClr val="005492"/>
                </a:solidFill>
              </a:rPr>
              <a:t>nonprofits</a:t>
            </a:r>
            <a:r>
              <a:rPr lang="en-IE" kern="0" dirty="0">
                <a:solidFill>
                  <a:srgbClr val="005492"/>
                </a:solidFill>
              </a:rPr>
              <a:t> has lagged behind </a:t>
            </a:r>
            <a:r>
              <a:rPr lang="en-IE" kern="0" dirty="0" smtClean="0">
                <a:solidFill>
                  <a:srgbClr val="005492"/>
                </a:solidFill>
              </a:rPr>
              <a:t>the private </a:t>
            </a:r>
            <a:r>
              <a:rPr lang="en-IE" kern="0" dirty="0">
                <a:solidFill>
                  <a:srgbClr val="005492"/>
                </a:solidFill>
              </a:rPr>
              <a:t>sector: </a:t>
            </a:r>
            <a:r>
              <a:rPr lang="en-IE" kern="0" dirty="0" err="1">
                <a:solidFill>
                  <a:srgbClr val="005492"/>
                </a:solidFill>
              </a:rPr>
              <a:t>nonprofit</a:t>
            </a:r>
            <a:r>
              <a:rPr lang="en-IE" kern="0" dirty="0">
                <a:solidFill>
                  <a:srgbClr val="005492"/>
                </a:solidFill>
              </a:rPr>
              <a:t> sector leaders need business intel like everyone else</a:t>
            </a:r>
          </a:p>
          <a:p>
            <a:r>
              <a:rPr lang="en-IE" kern="0" dirty="0">
                <a:solidFill>
                  <a:srgbClr val="D77C1A"/>
                </a:solidFill>
              </a:rPr>
              <a:t>Transparency </a:t>
            </a:r>
            <a:r>
              <a:rPr lang="en-IE" kern="0" dirty="0">
                <a:solidFill>
                  <a:srgbClr val="005492"/>
                </a:solidFill>
              </a:rPr>
              <a:t>| citizens deserve to see the full picture</a:t>
            </a:r>
          </a:p>
        </p:txBody>
      </p:sp>
    </p:spTree>
    <p:extLst>
      <p:ext uri="{BB962C8B-B14F-4D97-AF65-F5344CB8AC3E}">
        <p14:creationId xmlns:p14="http://schemas.microsoft.com/office/powerpoint/2010/main" val="14175895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49047" y="119483"/>
            <a:ext cx="8361074" cy="1038108"/>
          </a:xfrm>
          <a:prstGeom prst="rect">
            <a:avLst/>
          </a:prstGeom>
        </p:spPr>
        <p:txBody>
          <a:bodyPr lIns="68580" tIns="34290" rIns="68580" bIns="34290"/>
          <a:lstStyle/>
          <a:p>
            <a:pPr algn="l"/>
            <a:r>
              <a:rPr lang="en-GB" sz="2800" kern="0" dirty="0">
                <a:solidFill>
                  <a:srgbClr val="D77C1A"/>
                </a:solidFill>
                <a:latin typeface="+mn-lt"/>
                <a:ea typeface="+mn-ea"/>
                <a:cs typeface="+mn-cs"/>
              </a:rPr>
              <a:t>How this delivers for public administration</a:t>
            </a:r>
          </a:p>
        </p:txBody>
      </p:sp>
      <p:sp>
        <p:nvSpPr>
          <p:cNvPr id="3" name="Content Placeholder 2"/>
          <p:cNvSpPr>
            <a:spLocks noGrp="1"/>
          </p:cNvSpPr>
          <p:nvPr>
            <p:ph idx="4294967295"/>
          </p:nvPr>
        </p:nvSpPr>
        <p:spPr>
          <a:xfrm>
            <a:off x="149047" y="842817"/>
            <a:ext cx="8742034" cy="3456809"/>
          </a:xfrm>
          <a:prstGeom prst="rect">
            <a:avLst/>
          </a:prstGeom>
        </p:spPr>
        <p:txBody>
          <a:bodyPr lIns="68580" tIns="34290" rIns="68580" bIns="34290"/>
          <a:lstStyle/>
          <a:p>
            <a:pPr lvl="0"/>
            <a:r>
              <a:rPr lang="en-US" dirty="0" err="1">
                <a:solidFill>
                  <a:srgbClr val="005492"/>
                </a:solidFill>
              </a:rPr>
              <a:t>optimising</a:t>
            </a:r>
            <a:r>
              <a:rPr lang="en-US" dirty="0">
                <a:solidFill>
                  <a:srgbClr val="005492"/>
                </a:solidFill>
              </a:rPr>
              <a:t> the use of existing data (“tell us once”)</a:t>
            </a:r>
          </a:p>
          <a:p>
            <a:pPr lvl="0"/>
            <a:r>
              <a:rPr lang="en-US" dirty="0">
                <a:solidFill>
                  <a:srgbClr val="005492"/>
                </a:solidFill>
              </a:rPr>
              <a:t>improving the communication of Government’s engagement with civil society </a:t>
            </a:r>
          </a:p>
          <a:p>
            <a:pPr lvl="0"/>
            <a:r>
              <a:rPr lang="en-US" dirty="0">
                <a:solidFill>
                  <a:srgbClr val="005492"/>
                </a:solidFill>
              </a:rPr>
              <a:t>providing an infrastructure to strengthen whole-of-Government collaboration, </a:t>
            </a:r>
          </a:p>
          <a:p>
            <a:r>
              <a:rPr lang="en-US" dirty="0">
                <a:solidFill>
                  <a:srgbClr val="005492"/>
                </a:solidFill>
              </a:rPr>
              <a:t>provided an unprecedented body of timely and reliable evidence to support decision-making </a:t>
            </a:r>
            <a:endParaRPr lang="en-IE" kern="0" dirty="0">
              <a:solidFill>
                <a:srgbClr val="005492"/>
              </a:solidFill>
            </a:endParaRPr>
          </a:p>
        </p:txBody>
      </p:sp>
    </p:spTree>
    <p:extLst>
      <p:ext uri="{BB962C8B-B14F-4D97-AF65-F5344CB8AC3E}">
        <p14:creationId xmlns:p14="http://schemas.microsoft.com/office/powerpoint/2010/main" val="18265189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21795" y="2645923"/>
            <a:ext cx="5520787" cy="3088407"/>
          </a:xfrm>
          <a:prstGeom prst="rect">
            <a:avLst/>
          </a:prstGeom>
          <a:noFill/>
        </p:spPr>
        <p:txBody>
          <a:bodyPr wrap="square" lIns="68580" tIns="34290" rIns="68580" bIns="34290" rtlCol="0">
            <a:spAutoFit/>
          </a:bodyPr>
          <a:lstStyle/>
          <a:p>
            <a:pPr algn="ctr"/>
            <a:endParaRPr lang="en-US" sz="2700" dirty="0">
              <a:solidFill>
                <a:schemeClr val="bg1"/>
              </a:solidFill>
            </a:endParaRPr>
          </a:p>
          <a:p>
            <a:pPr algn="ctr"/>
            <a:endParaRPr lang="en-US" sz="2700" dirty="0">
              <a:solidFill>
                <a:schemeClr val="bg2"/>
              </a:solidFill>
            </a:endParaRPr>
          </a:p>
          <a:p>
            <a:pPr algn="ctr" defTabSz="685800"/>
            <a:r>
              <a:rPr lang="en-US" kern="0" dirty="0">
                <a:solidFill>
                  <a:srgbClr val="C00000"/>
                </a:solidFill>
                <a:hlinkClick r:id="rId2"/>
              </a:rPr>
              <a:t>patricia.quinn@benefacts.ie</a:t>
            </a:r>
            <a:endParaRPr lang="en-US" dirty="0">
              <a:solidFill>
                <a:schemeClr val="bg2"/>
              </a:solidFill>
              <a:hlinkClick r:id="rId3"/>
            </a:endParaRPr>
          </a:p>
          <a:p>
            <a:pPr algn="ctr" defTabSz="685800"/>
            <a:r>
              <a:rPr lang="en-US" dirty="0">
                <a:solidFill>
                  <a:schemeClr val="bg2"/>
                </a:solidFill>
                <a:hlinkClick r:id="rId3"/>
              </a:rPr>
              <a:t>info@benefacts.ie</a:t>
            </a:r>
            <a:endParaRPr lang="en-US" dirty="0">
              <a:solidFill>
                <a:schemeClr val="bg2"/>
              </a:solidFill>
            </a:endParaRPr>
          </a:p>
          <a:p>
            <a:pPr algn="ctr" defTabSz="685800"/>
            <a:r>
              <a:rPr lang="en-US" kern="0" dirty="0">
                <a:solidFill>
                  <a:schemeClr val="tx2"/>
                </a:solidFill>
              </a:rPr>
              <a:t>+353 87 648 8441</a:t>
            </a:r>
          </a:p>
          <a:p>
            <a:pPr algn="ctr" defTabSz="685800"/>
            <a:r>
              <a:rPr lang="en-US" kern="0" dirty="0">
                <a:solidFill>
                  <a:schemeClr val="tx2"/>
                </a:solidFill>
              </a:rPr>
              <a:t>6 </a:t>
            </a:r>
            <a:r>
              <a:rPr lang="en-US" kern="0" dirty="0" err="1">
                <a:solidFill>
                  <a:schemeClr val="tx2"/>
                </a:solidFill>
              </a:rPr>
              <a:t>Merrion</a:t>
            </a:r>
            <a:r>
              <a:rPr lang="en-US" kern="0" dirty="0">
                <a:solidFill>
                  <a:schemeClr val="tx2"/>
                </a:solidFill>
              </a:rPr>
              <a:t> Square, Dublin 2, Ireland</a:t>
            </a:r>
          </a:p>
          <a:p>
            <a:pPr algn="ctr" defTabSz="685800"/>
            <a:r>
              <a:rPr lang="en-US" kern="0" dirty="0">
                <a:solidFill>
                  <a:schemeClr val="tx2"/>
                </a:solidFill>
                <a:hlinkClick r:id="rId4"/>
              </a:rPr>
              <a:t>www.benefacts.ie</a:t>
            </a:r>
            <a:endParaRPr lang="en-US" kern="0" dirty="0">
              <a:solidFill>
                <a:schemeClr val="tx2"/>
              </a:solidFill>
            </a:endParaRPr>
          </a:p>
          <a:p>
            <a:pPr algn="ctr"/>
            <a:r>
              <a:rPr lang="en-US" dirty="0">
                <a:hlinkClick r:id="rId5"/>
              </a:rPr>
              <a:t>www.twitter.com/Benefacts_ie</a:t>
            </a:r>
            <a:endParaRPr lang="en-US" dirty="0"/>
          </a:p>
          <a:p>
            <a:pPr algn="ctr"/>
            <a:r>
              <a:rPr lang="en-US" dirty="0">
                <a:hlinkClick r:id="rId6"/>
              </a:rPr>
              <a:t>www.linkedin.com/company/Benefacts</a:t>
            </a:r>
            <a:endParaRPr lang="en-US" dirty="0"/>
          </a:p>
          <a:p>
            <a:pPr algn="ctr" defTabSz="685800"/>
            <a:endParaRPr lang="en-US" sz="2200" kern="0" dirty="0">
              <a:solidFill>
                <a:schemeClr val="tx2"/>
              </a:solidFill>
            </a:endParaRPr>
          </a:p>
          <a:p>
            <a:pPr algn="ctr"/>
            <a:endParaRPr lang="en-US" sz="2200" dirty="0">
              <a:solidFill>
                <a:schemeClr val="bg2"/>
              </a:solidFill>
              <a:hlinkClick r:id="rId7"/>
            </a:endParaRPr>
          </a:p>
        </p:txBody>
      </p:sp>
    </p:spTree>
    <p:extLst>
      <p:ext uri="{BB962C8B-B14F-4D97-AF65-F5344CB8AC3E}">
        <p14:creationId xmlns:p14="http://schemas.microsoft.com/office/powerpoint/2010/main" val="7343281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17858</TotalTime>
  <Words>783</Words>
  <Application>Microsoft Macintosh PowerPoint</Application>
  <PresentationFormat>On-screen Show (16:9)</PresentationFormat>
  <Paragraphs>102</Paragraphs>
  <Slides>20</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20</vt:i4>
      </vt:variant>
    </vt:vector>
  </HeadingPairs>
  <TitlesOfParts>
    <vt:vector size="28" baseType="lpstr">
      <vt:lpstr>Calibri</vt:lpstr>
      <vt:lpstr>Calibri Light</vt:lpstr>
      <vt:lpstr>Mangal</vt:lpstr>
      <vt:lpstr>Times New Roman</vt:lpstr>
      <vt:lpstr>Wingdings</vt:lpstr>
      <vt:lpstr>Arial</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powerful resource to support analysis, due diligence, internal audit, risk assessment</vt:lpstr>
      <vt:lpstr>Why does this matter?</vt:lpstr>
      <vt:lpstr>How this delivers for public administration</vt:lpstr>
      <vt:lpstr>PowerPoint Presentation</vt:lpstr>
    </vt:vector>
  </TitlesOfParts>
  <Manager/>
  <Company/>
  <LinksUpToDate>false</LinksUpToDate>
  <SharedDoc>false</SharedDoc>
  <HyperlinkBase/>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Patricia Quinn</dc:creator>
  <cp:keywords/>
  <dc:description/>
  <cp:lastModifiedBy>Patricia Quinn</cp:lastModifiedBy>
  <cp:revision>338</cp:revision>
  <cp:lastPrinted>2017-09-07T11:16:38Z</cp:lastPrinted>
  <dcterms:created xsi:type="dcterms:W3CDTF">2016-02-02T08:57:18Z</dcterms:created>
  <dcterms:modified xsi:type="dcterms:W3CDTF">2017-09-15T16:36:19Z</dcterms:modified>
  <cp:category/>
</cp:coreProperties>
</file>